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9" r:id="rId2"/>
  </p:sldMasterIdLst>
  <p:notesMasterIdLst>
    <p:notesMasterId r:id="rId26"/>
  </p:notesMasterIdLst>
  <p:sldIdLst>
    <p:sldId id="276" r:id="rId3"/>
    <p:sldId id="277" r:id="rId4"/>
    <p:sldId id="279" r:id="rId5"/>
    <p:sldId id="259" r:id="rId6"/>
    <p:sldId id="260" r:id="rId7"/>
    <p:sldId id="261" r:id="rId8"/>
    <p:sldId id="263" r:id="rId9"/>
    <p:sldId id="264" r:id="rId10"/>
    <p:sldId id="265" r:id="rId11"/>
    <p:sldId id="262" r:id="rId12"/>
    <p:sldId id="267" r:id="rId13"/>
    <p:sldId id="268" r:id="rId14"/>
    <p:sldId id="269" r:id="rId15"/>
    <p:sldId id="285" r:id="rId16"/>
    <p:sldId id="273" r:id="rId17"/>
    <p:sldId id="272" r:id="rId18"/>
    <p:sldId id="274" r:id="rId19"/>
    <p:sldId id="266" r:id="rId20"/>
    <p:sldId id="280" r:id="rId21"/>
    <p:sldId id="270" r:id="rId22"/>
    <p:sldId id="281" r:id="rId23"/>
    <p:sldId id="271" r:id="rId24"/>
    <p:sldId id="283" r:id="rId25"/>
  </p:sldIdLst>
  <p:sldSz cx="12192000" cy="6858000"/>
  <p:notesSz cx="7023100" cy="9309100"/>
  <p:defaultTextStyle>
    <a:defPPr>
      <a:defRPr lang="en-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41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729" autoAdjust="0"/>
  </p:normalViewPr>
  <p:slideViewPr>
    <p:cSldViewPr snapToGrid="0" snapToObjects="1">
      <p:cViewPr varScale="1">
        <p:scale>
          <a:sx n="149" d="100"/>
          <a:sy n="149" d="100"/>
        </p:scale>
        <p:origin x="144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 Id="rId5" Type="http://schemas.openxmlformats.org/officeDocument/2006/relationships/image" Target="../media/image23.png"/><Relationship Id="rId4" Type="http://schemas.openxmlformats.org/officeDocument/2006/relationships/image" Target="../media/image22.png"/></Relationships>
</file>

<file path=ppt/diagrams/_rels/drawing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 Id="rId5" Type="http://schemas.openxmlformats.org/officeDocument/2006/relationships/image" Target="../media/image23.png"/><Relationship Id="rId4"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14BAE5-9474-4D50-A2EA-32CB48D0DC9B}" type="doc">
      <dgm:prSet loTypeId="urn:microsoft.com/office/officeart/2005/8/layout/vList4" loCatId="list" qsTypeId="urn:microsoft.com/office/officeart/2005/8/quickstyle/simple1" qsCatId="simple" csTypeId="urn:microsoft.com/office/officeart/2005/8/colors/colorful1" csCatId="colorful" phldr="1"/>
      <dgm:spPr/>
      <dgm:t>
        <a:bodyPr/>
        <a:lstStyle/>
        <a:p>
          <a:endParaRPr lang="de-DE"/>
        </a:p>
      </dgm:t>
    </dgm:pt>
    <dgm:pt modelId="{F25574F3-4E58-4C2C-8194-BE863DAE6433}">
      <dgm:prSet phldrT="[Text]" custT="1"/>
      <dgm:spPr/>
      <dgm:t>
        <a:bodyPr anchor="ctr" anchorCtr="0"/>
        <a:lstStyle/>
        <a:p>
          <a:r>
            <a:rPr lang="en-GB" sz="1200" b="1" noProof="0" dirty="0">
              <a:latin typeface="Arial" panose="020B0604020202020204" pitchFamily="34" charset="0"/>
              <a:cs typeface="Arial" panose="020B0604020202020204" pitchFamily="34" charset="0"/>
            </a:rPr>
            <a:t>The Guidance Paper for Embedding of the EUSDR </a:t>
          </a:r>
        </a:p>
      </dgm:t>
    </dgm:pt>
    <dgm:pt modelId="{104EF9E5-437A-4C14-A468-EBB210693B38}" type="parTrans" cxnId="{EC201FE2-DB28-4BF5-AC10-A5D9C94F2679}">
      <dgm:prSet/>
      <dgm:spPr/>
      <dgm:t>
        <a:bodyPr/>
        <a:lstStyle/>
        <a:p>
          <a:endParaRPr lang="de-DE"/>
        </a:p>
      </dgm:t>
    </dgm:pt>
    <dgm:pt modelId="{3841EE06-6E4C-476F-BCBC-A7C51BDC7A49}" type="sibTrans" cxnId="{EC201FE2-DB28-4BF5-AC10-A5D9C94F2679}">
      <dgm:prSet/>
      <dgm:spPr/>
      <dgm:t>
        <a:bodyPr/>
        <a:lstStyle/>
        <a:p>
          <a:endParaRPr lang="de-DE"/>
        </a:p>
      </dgm:t>
    </dgm:pt>
    <dgm:pt modelId="{044A5366-CF85-4B55-99CE-7C3A1F4254B7}">
      <dgm:prSet phldrT="[Text]" custT="1"/>
      <dgm:spPr/>
      <dgm:t>
        <a:bodyPr anchor="ctr" anchorCtr="0"/>
        <a:lstStyle/>
        <a:p>
          <a:r>
            <a:rPr lang="en-GB" sz="1200" noProof="0" dirty="0">
              <a:latin typeface="Arial" panose="020B0604020202020204" pitchFamily="34" charset="0"/>
              <a:cs typeface="Arial" panose="020B0604020202020204" pitchFamily="34" charset="0"/>
            </a:rPr>
            <a:t>comprehensive instructions for the EUSDR Embedding process including a table filled in by Priority Areas to provide up to three strategic topics (per PA) and detailed description of each strategic topic (shortlist)</a:t>
          </a:r>
        </a:p>
      </dgm:t>
    </dgm:pt>
    <dgm:pt modelId="{C066E677-E271-4DC8-AEC5-88F37F5836A0}" type="parTrans" cxnId="{31177209-F237-4F2A-809C-9802CA703C2C}">
      <dgm:prSet/>
      <dgm:spPr/>
      <dgm:t>
        <a:bodyPr/>
        <a:lstStyle/>
        <a:p>
          <a:endParaRPr lang="de-DE"/>
        </a:p>
      </dgm:t>
    </dgm:pt>
    <dgm:pt modelId="{2DBE36BF-0F49-4481-8BAE-A3FAAF0D2A12}" type="sibTrans" cxnId="{31177209-F237-4F2A-809C-9802CA703C2C}">
      <dgm:prSet/>
      <dgm:spPr/>
      <dgm:t>
        <a:bodyPr/>
        <a:lstStyle/>
        <a:p>
          <a:endParaRPr lang="de-DE"/>
        </a:p>
      </dgm:t>
    </dgm:pt>
    <dgm:pt modelId="{C895F766-92A7-4AB4-A4C2-D649BDD793CB}">
      <dgm:prSet phldrT="[Text]" custT="1"/>
      <dgm:spPr/>
      <dgm:t>
        <a:bodyPr anchor="ctr"/>
        <a:lstStyle/>
        <a:p>
          <a:r>
            <a:rPr lang="en-GB" sz="1200" b="1" noProof="0" dirty="0">
              <a:latin typeface="Arial" panose="020B0604020202020204" pitchFamily="34" charset="0"/>
              <a:cs typeface="Arial" panose="020B0604020202020204" pitchFamily="34" charset="0"/>
            </a:rPr>
            <a:t>The EUSDR Embedding Tool (Annex 1a)</a:t>
          </a:r>
        </a:p>
      </dgm:t>
    </dgm:pt>
    <dgm:pt modelId="{0DA8BD0F-AC15-4823-B2F9-106BD888AB9C}" type="parTrans" cxnId="{86C66834-81A7-40B9-A0BC-0D6E8499B333}">
      <dgm:prSet/>
      <dgm:spPr/>
      <dgm:t>
        <a:bodyPr/>
        <a:lstStyle/>
        <a:p>
          <a:endParaRPr lang="de-DE"/>
        </a:p>
      </dgm:t>
    </dgm:pt>
    <dgm:pt modelId="{28C68FA0-5EB1-4E95-B584-7ADAE6DBFE38}" type="sibTrans" cxnId="{86C66834-81A7-40B9-A0BC-0D6E8499B333}">
      <dgm:prSet/>
      <dgm:spPr/>
      <dgm:t>
        <a:bodyPr/>
        <a:lstStyle/>
        <a:p>
          <a:endParaRPr lang="de-DE"/>
        </a:p>
      </dgm:t>
    </dgm:pt>
    <dgm:pt modelId="{E51054D1-7227-441A-B178-BDF19D05F8CC}">
      <dgm:prSet phldrT="[Text]" custT="1"/>
      <dgm:spPr/>
      <dgm:t>
        <a:bodyPr anchor="ctr"/>
        <a:lstStyle/>
        <a:p>
          <a:r>
            <a:rPr lang="en-GB" sz="1200" noProof="0" dirty="0">
              <a:latin typeface="Arial" panose="020B0604020202020204" pitchFamily="34" charset="0"/>
              <a:cs typeface="Arial" panose="020B0604020202020204" pitchFamily="34" charset="0"/>
            </a:rPr>
            <a:t> Actions of the EUSDR AP and of the shortlisted strategic topics, which have been in each case     allocated to possible EU funds, IPA III and NDICI funds as well as to the Annexes D of the Country Reports 2019 and 2020</a:t>
          </a:r>
        </a:p>
      </dgm:t>
    </dgm:pt>
    <dgm:pt modelId="{9780D0E8-B98F-4DAA-9439-39F951F15DE3}" type="parTrans" cxnId="{F4948D3A-A951-4ADD-9482-1F48EA507DC4}">
      <dgm:prSet/>
      <dgm:spPr/>
      <dgm:t>
        <a:bodyPr/>
        <a:lstStyle/>
        <a:p>
          <a:endParaRPr lang="de-DE"/>
        </a:p>
      </dgm:t>
    </dgm:pt>
    <dgm:pt modelId="{45FEAE87-3738-4CB9-9DDC-178C70807B90}" type="sibTrans" cxnId="{F4948D3A-A951-4ADD-9482-1F48EA507DC4}">
      <dgm:prSet/>
      <dgm:spPr/>
      <dgm:t>
        <a:bodyPr/>
        <a:lstStyle/>
        <a:p>
          <a:endParaRPr lang="de-DE"/>
        </a:p>
      </dgm:t>
    </dgm:pt>
    <dgm:pt modelId="{1FBA3282-24E8-4BE1-A4DF-D27F1C4A00DA}">
      <dgm:prSet phldrT="[Text]" custT="1"/>
      <dgm:spPr/>
      <dgm:t>
        <a:bodyPr anchor="ctr" anchorCtr="0"/>
        <a:lstStyle/>
        <a:p>
          <a:r>
            <a:rPr lang="en-GB" sz="1200" b="1" noProof="0" dirty="0">
              <a:latin typeface="Arial" panose="020B0604020202020204" pitchFamily="34" charset="0"/>
              <a:cs typeface="Arial" panose="020B0604020202020204" pitchFamily="34" charset="0"/>
            </a:rPr>
            <a:t>Sources for content of funding instruments (Annex 1b)</a:t>
          </a:r>
        </a:p>
      </dgm:t>
    </dgm:pt>
    <dgm:pt modelId="{84A937E3-C399-42FF-BE6A-2888345A4DFF}" type="parTrans" cxnId="{DE3E63F5-DEFE-475E-AB45-C2EEFDE78D04}">
      <dgm:prSet/>
      <dgm:spPr/>
      <dgm:t>
        <a:bodyPr/>
        <a:lstStyle/>
        <a:p>
          <a:endParaRPr lang="de-DE"/>
        </a:p>
      </dgm:t>
    </dgm:pt>
    <dgm:pt modelId="{E36B3A2B-38A1-418C-B11D-E5AEC629FA0A}" type="sibTrans" cxnId="{DE3E63F5-DEFE-475E-AB45-C2EEFDE78D04}">
      <dgm:prSet/>
      <dgm:spPr/>
      <dgm:t>
        <a:bodyPr/>
        <a:lstStyle/>
        <a:p>
          <a:endParaRPr lang="de-DE"/>
        </a:p>
      </dgm:t>
    </dgm:pt>
    <dgm:pt modelId="{56819874-D36C-464E-865A-A3583E1EB68F}">
      <dgm:prSet custT="1"/>
      <dgm:spPr/>
      <dgm:t>
        <a:bodyPr lIns="0" anchor="ctr" anchorCtr="0"/>
        <a:lstStyle/>
        <a:p>
          <a:r>
            <a:rPr lang="en-GB" sz="1200" b="1" u="none" noProof="0" dirty="0">
              <a:latin typeface="Arial" panose="020B0604020202020204" pitchFamily="34" charset="0"/>
              <a:cs typeface="Arial" panose="020B0604020202020204" pitchFamily="34" charset="0"/>
            </a:rPr>
            <a:t>EUSDR EMBEDDING – FROM WORDS TO ACTION! Discussion Paper</a:t>
          </a:r>
          <a:endParaRPr lang="en-GB" sz="1200" u="none" noProof="0" dirty="0">
            <a:latin typeface="Arial" panose="020B0604020202020204" pitchFamily="34" charset="0"/>
            <a:cs typeface="Arial" panose="020B0604020202020204" pitchFamily="34" charset="0"/>
          </a:endParaRPr>
        </a:p>
      </dgm:t>
    </dgm:pt>
    <dgm:pt modelId="{7DBAF105-6C22-4798-BD3F-74CC97464F6B}" type="parTrans" cxnId="{721E2C1E-932C-43F8-887C-985109515F27}">
      <dgm:prSet/>
      <dgm:spPr/>
      <dgm:t>
        <a:bodyPr/>
        <a:lstStyle/>
        <a:p>
          <a:endParaRPr lang="de-DE"/>
        </a:p>
      </dgm:t>
    </dgm:pt>
    <dgm:pt modelId="{F49B22C9-113D-4B9A-82F5-5EA5E8FD99F1}" type="sibTrans" cxnId="{721E2C1E-932C-43F8-887C-985109515F27}">
      <dgm:prSet/>
      <dgm:spPr/>
      <dgm:t>
        <a:bodyPr/>
        <a:lstStyle/>
        <a:p>
          <a:endParaRPr lang="de-DE"/>
        </a:p>
      </dgm:t>
    </dgm:pt>
    <dgm:pt modelId="{D971C39E-99E7-47B9-A86B-B58339E85690}">
      <dgm:prSet custT="1"/>
      <dgm:spPr/>
      <dgm:t>
        <a:bodyPr lIns="0" anchor="ctr" anchorCtr="0"/>
        <a:lstStyle/>
        <a:p>
          <a:r>
            <a:rPr lang="en-GB" sz="1200" noProof="0" dirty="0">
              <a:latin typeface="Arial" panose="020B0604020202020204" pitchFamily="34" charset="0"/>
              <a:cs typeface="Arial" panose="020B0604020202020204" pitchFamily="34" charset="0"/>
            </a:rPr>
            <a:t> discussion paper on further potential tools and processes for embedding initiated under the SK EUSDR PRESIDENCY</a:t>
          </a:r>
        </a:p>
      </dgm:t>
    </dgm:pt>
    <dgm:pt modelId="{5C7FAA0E-25BB-483A-BA17-DEDEF34CA12A}" type="parTrans" cxnId="{3507A6CC-41BD-47D1-893A-27DADC7AC5B0}">
      <dgm:prSet/>
      <dgm:spPr/>
      <dgm:t>
        <a:bodyPr/>
        <a:lstStyle/>
        <a:p>
          <a:endParaRPr lang="de-DE"/>
        </a:p>
      </dgm:t>
    </dgm:pt>
    <dgm:pt modelId="{FA4BA8D3-2021-4EEB-819E-0EF60350B07B}" type="sibTrans" cxnId="{3507A6CC-41BD-47D1-893A-27DADC7AC5B0}">
      <dgm:prSet/>
      <dgm:spPr/>
      <dgm:t>
        <a:bodyPr/>
        <a:lstStyle/>
        <a:p>
          <a:endParaRPr lang="de-DE"/>
        </a:p>
      </dgm:t>
    </dgm:pt>
    <dgm:pt modelId="{EB5181A6-42C3-4353-B509-E13CADDD9081}">
      <dgm:prSet custT="1"/>
      <dgm:spPr/>
      <dgm:t>
        <a:bodyPr anchor="ctr" anchorCtr="0"/>
        <a:lstStyle/>
        <a:p>
          <a:r>
            <a:rPr lang="en-GB" sz="1200" b="1" noProof="0" dirty="0">
              <a:latin typeface="Arial" panose="020B0604020202020204" pitchFamily="34" charset="0"/>
              <a:cs typeface="Arial" panose="020B0604020202020204" pitchFamily="34" charset="0"/>
            </a:rPr>
            <a:t>MA Leaflet to embed the EUSDR into EU programmes 2021 – 2027</a:t>
          </a:r>
          <a:endParaRPr lang="en-GB" sz="1200" noProof="0" dirty="0">
            <a:latin typeface="Arial" panose="020B0604020202020204" pitchFamily="34" charset="0"/>
            <a:cs typeface="Arial" panose="020B0604020202020204" pitchFamily="34" charset="0"/>
          </a:endParaRPr>
        </a:p>
      </dgm:t>
    </dgm:pt>
    <dgm:pt modelId="{5B2591D1-40C6-4D4A-AFE2-95789B1A0728}" type="sibTrans" cxnId="{CEC53EF7-3B1B-4EEB-BD89-948A21013D5C}">
      <dgm:prSet/>
      <dgm:spPr/>
      <dgm:t>
        <a:bodyPr/>
        <a:lstStyle/>
        <a:p>
          <a:endParaRPr lang="de-DE"/>
        </a:p>
      </dgm:t>
    </dgm:pt>
    <dgm:pt modelId="{7F5B92DB-F453-4D84-9DED-811AB3DFAB50}" type="parTrans" cxnId="{CEC53EF7-3B1B-4EEB-BD89-948A21013D5C}">
      <dgm:prSet/>
      <dgm:spPr/>
      <dgm:t>
        <a:bodyPr/>
        <a:lstStyle/>
        <a:p>
          <a:endParaRPr lang="de-DE"/>
        </a:p>
      </dgm:t>
    </dgm:pt>
    <dgm:pt modelId="{56F3BEDD-E6F3-4972-ACFA-E0F3F35A06E8}">
      <dgm:prSet custT="1"/>
      <dgm:spPr/>
      <dgm:t>
        <a:bodyPr/>
        <a:lstStyle/>
        <a:p>
          <a:r>
            <a:rPr lang="en-GB" sz="1200" dirty="0">
              <a:latin typeface="Arial" panose="020B0604020202020204" pitchFamily="34" charset="0"/>
              <a:cs typeface="Arial" panose="020B0604020202020204" pitchFamily="34" charset="0"/>
            </a:rPr>
            <a:t> the how, the why, the what summary of EUSDR embedding for representatives of managing/programming authorities, NCs, PACs and other stakeholders working on embedding into EU programmes</a:t>
          </a:r>
          <a:endParaRPr lang="de-DE" sz="1200" dirty="0">
            <a:latin typeface="Arial" panose="020B0604020202020204" pitchFamily="34" charset="0"/>
            <a:cs typeface="Arial" panose="020B0604020202020204" pitchFamily="34" charset="0"/>
          </a:endParaRPr>
        </a:p>
      </dgm:t>
    </dgm:pt>
    <dgm:pt modelId="{CA494F49-6D84-4E23-BE90-A49D7A571E91}" type="sibTrans" cxnId="{2723E8F0-4221-493D-B779-9ABEBF1AFB6D}">
      <dgm:prSet/>
      <dgm:spPr/>
      <dgm:t>
        <a:bodyPr/>
        <a:lstStyle/>
        <a:p>
          <a:endParaRPr lang="de-DE"/>
        </a:p>
      </dgm:t>
    </dgm:pt>
    <dgm:pt modelId="{37F38517-39AD-4BC1-86B0-B1DDC875AF96}" type="parTrans" cxnId="{2723E8F0-4221-493D-B779-9ABEBF1AFB6D}">
      <dgm:prSet/>
      <dgm:spPr/>
      <dgm:t>
        <a:bodyPr/>
        <a:lstStyle/>
        <a:p>
          <a:endParaRPr lang="de-DE"/>
        </a:p>
      </dgm:t>
    </dgm:pt>
    <dgm:pt modelId="{E0B8C2D0-3E7C-4E68-B083-02A54C34F4D7}">
      <dgm:prSet phldrT="[Text]" custT="1"/>
      <dgm:spPr/>
      <dgm:t>
        <a:bodyPr anchor="ctr" anchorCtr="0"/>
        <a:lstStyle/>
        <a:p>
          <a:r>
            <a:rPr lang="en-GB" sz="1200" noProof="0" dirty="0">
              <a:latin typeface="Arial" panose="020B0604020202020204" pitchFamily="34" charset="0"/>
              <a:cs typeface="Arial" panose="020B0604020202020204" pitchFamily="34" charset="0"/>
            </a:rPr>
            <a:t>a compilation of funding instrument sources to support PACs in their selection of strategic topics           and NCs in approaching the MAs.</a:t>
          </a:r>
        </a:p>
      </dgm:t>
    </dgm:pt>
    <dgm:pt modelId="{0D7E8926-AD39-4440-9C5D-9AE8FFFD9AB7}" type="sibTrans" cxnId="{480BC31C-F028-44A5-90D2-AB4B24192DEF}">
      <dgm:prSet/>
      <dgm:spPr/>
      <dgm:t>
        <a:bodyPr/>
        <a:lstStyle/>
        <a:p>
          <a:endParaRPr lang="de-DE"/>
        </a:p>
      </dgm:t>
    </dgm:pt>
    <dgm:pt modelId="{20BB1A1D-8C4C-4BFA-B86D-6B6C9627E3D8}" type="parTrans" cxnId="{480BC31C-F028-44A5-90D2-AB4B24192DEF}">
      <dgm:prSet/>
      <dgm:spPr/>
      <dgm:t>
        <a:bodyPr/>
        <a:lstStyle/>
        <a:p>
          <a:endParaRPr lang="de-DE"/>
        </a:p>
      </dgm:t>
    </dgm:pt>
    <dgm:pt modelId="{1C5787A8-FAB5-4B26-9333-51E714A5EE93}" type="pres">
      <dgm:prSet presAssocID="{0514BAE5-9474-4D50-A2EA-32CB48D0DC9B}" presName="linear" presStyleCnt="0">
        <dgm:presLayoutVars>
          <dgm:dir/>
          <dgm:resizeHandles val="exact"/>
        </dgm:presLayoutVars>
      </dgm:prSet>
      <dgm:spPr/>
    </dgm:pt>
    <dgm:pt modelId="{529DB44B-1637-4A46-8590-33E475D38427}" type="pres">
      <dgm:prSet presAssocID="{F25574F3-4E58-4C2C-8194-BE863DAE6433}" presName="comp" presStyleCnt="0"/>
      <dgm:spPr/>
    </dgm:pt>
    <dgm:pt modelId="{3E4DCEA7-3B11-498C-80DA-A0358A9A82D1}" type="pres">
      <dgm:prSet presAssocID="{F25574F3-4E58-4C2C-8194-BE863DAE6433}" presName="box" presStyleLbl="node1" presStyleIdx="0" presStyleCnt="5" custScaleY="113090"/>
      <dgm:spPr/>
    </dgm:pt>
    <dgm:pt modelId="{8A49269F-515E-4D7A-A6C3-7143FCDB33C8}" type="pres">
      <dgm:prSet presAssocID="{F25574F3-4E58-4C2C-8194-BE863DAE6433}" presName="img" presStyleLbl="fgImgPlace1" presStyleIdx="0" presStyleCnt="5" custScaleX="38833" custScaleY="113909" custLinFactNeighborX="-19887"/>
      <dgm:spPr>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t="-3492" b="-74736"/>
          </a:stretch>
        </a:blipFill>
      </dgm:spPr>
    </dgm:pt>
    <dgm:pt modelId="{5E0CA2F3-8419-4FF6-86B6-375F0407BBF3}" type="pres">
      <dgm:prSet presAssocID="{F25574F3-4E58-4C2C-8194-BE863DAE6433}" presName="text" presStyleLbl="node1" presStyleIdx="0" presStyleCnt="5">
        <dgm:presLayoutVars>
          <dgm:bulletEnabled val="1"/>
        </dgm:presLayoutVars>
      </dgm:prSet>
      <dgm:spPr/>
    </dgm:pt>
    <dgm:pt modelId="{4A82F271-8DFB-441C-A29B-F6C61A097661}" type="pres">
      <dgm:prSet presAssocID="{3841EE06-6E4C-476F-BCBC-A7C51BDC7A49}" presName="spacer" presStyleCnt="0"/>
      <dgm:spPr/>
    </dgm:pt>
    <dgm:pt modelId="{8B08FEBE-BEA4-44FA-8D92-47D2C206C8BC}" type="pres">
      <dgm:prSet presAssocID="{C895F766-92A7-4AB4-A4C2-D649BDD793CB}" presName="comp" presStyleCnt="0"/>
      <dgm:spPr/>
    </dgm:pt>
    <dgm:pt modelId="{6D252FB5-2F47-49FD-A932-1BC58E942E16}" type="pres">
      <dgm:prSet presAssocID="{C895F766-92A7-4AB4-A4C2-D649BDD793CB}" presName="box" presStyleLbl="node1" presStyleIdx="1" presStyleCnt="5" custScaleY="125241"/>
      <dgm:spPr/>
    </dgm:pt>
    <dgm:pt modelId="{934BBE34-7FBC-4A01-BC49-4A41D793E1C3}" type="pres">
      <dgm:prSet presAssocID="{C895F766-92A7-4AB4-A4C2-D649BDD793CB}" presName="img" presStyleLbl="fgImgPlace1" presStyleIdx="1" presStyleCnt="5" custScaleX="38833" custScaleY="113909" custLinFactNeighborX="-19886"/>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13000" b="-13000"/>
          </a:stretch>
        </a:blipFill>
      </dgm:spPr>
    </dgm:pt>
    <dgm:pt modelId="{ACBEE137-3426-4963-AED9-A3B3E26FC613}" type="pres">
      <dgm:prSet presAssocID="{C895F766-92A7-4AB4-A4C2-D649BDD793CB}" presName="text" presStyleLbl="node1" presStyleIdx="1" presStyleCnt="5">
        <dgm:presLayoutVars>
          <dgm:bulletEnabled val="1"/>
        </dgm:presLayoutVars>
      </dgm:prSet>
      <dgm:spPr/>
    </dgm:pt>
    <dgm:pt modelId="{C3854661-68D2-4676-9D5B-9697FE06A7E6}" type="pres">
      <dgm:prSet presAssocID="{28C68FA0-5EB1-4E95-B584-7ADAE6DBFE38}" presName="spacer" presStyleCnt="0"/>
      <dgm:spPr/>
    </dgm:pt>
    <dgm:pt modelId="{D9E855C9-0724-409B-9C10-58F15FF3CCB1}" type="pres">
      <dgm:prSet presAssocID="{1FBA3282-24E8-4BE1-A4DF-D27F1C4A00DA}" presName="comp" presStyleCnt="0"/>
      <dgm:spPr/>
    </dgm:pt>
    <dgm:pt modelId="{81223DA4-632F-4A3E-989E-AE3813483110}" type="pres">
      <dgm:prSet presAssocID="{1FBA3282-24E8-4BE1-A4DF-D27F1C4A00DA}" presName="box" presStyleLbl="node1" presStyleIdx="2" presStyleCnt="5"/>
      <dgm:spPr/>
    </dgm:pt>
    <dgm:pt modelId="{B7C9366C-D7D8-4817-9B04-8D896C05537D}" type="pres">
      <dgm:prSet presAssocID="{1FBA3282-24E8-4BE1-A4DF-D27F1C4A00DA}" presName="img" presStyleLbl="fgImgPlace1" presStyleIdx="2" presStyleCnt="5" custScaleX="38833" custScaleY="113909" custLinFactNeighborX="-19886" custLinFactNeighborY="3854"/>
      <dgm:spPr>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l="1082" t="-1044" r="-1082" b="-66350"/>
          </a:stretch>
        </a:blipFill>
      </dgm:spPr>
    </dgm:pt>
    <dgm:pt modelId="{A77AA90E-B47D-44A8-8B19-32124FBDC39A}" type="pres">
      <dgm:prSet presAssocID="{1FBA3282-24E8-4BE1-A4DF-D27F1C4A00DA}" presName="text" presStyleLbl="node1" presStyleIdx="2" presStyleCnt="5">
        <dgm:presLayoutVars>
          <dgm:bulletEnabled val="1"/>
        </dgm:presLayoutVars>
      </dgm:prSet>
      <dgm:spPr/>
    </dgm:pt>
    <dgm:pt modelId="{E86EF936-BEAF-4616-A730-76A8E59E43B1}" type="pres">
      <dgm:prSet presAssocID="{E36B3A2B-38A1-418C-B11D-E5AEC629FA0A}" presName="spacer" presStyleCnt="0"/>
      <dgm:spPr/>
    </dgm:pt>
    <dgm:pt modelId="{FD455209-1C5E-4225-A297-20C7D28127E6}" type="pres">
      <dgm:prSet presAssocID="{EB5181A6-42C3-4353-B509-E13CADDD9081}" presName="comp" presStyleCnt="0"/>
      <dgm:spPr/>
    </dgm:pt>
    <dgm:pt modelId="{7ABE0090-9670-4015-9DCA-1DEF740A4035}" type="pres">
      <dgm:prSet presAssocID="{EB5181A6-42C3-4353-B509-E13CADDD9081}" presName="box" presStyleLbl="node1" presStyleIdx="3" presStyleCnt="5" custScaleY="124873" custLinFactNeighborX="-568"/>
      <dgm:spPr/>
    </dgm:pt>
    <dgm:pt modelId="{A15D63D1-32C5-42A3-A10F-CAC9E9B4EE28}" type="pres">
      <dgm:prSet presAssocID="{EB5181A6-42C3-4353-B509-E13CADDD9081}" presName="img" presStyleLbl="fgImgPlace1" presStyleIdx="3" presStyleCnt="5" custScaleX="38833" custScaleY="113909" custLinFactNeighborX="-19886"/>
      <dgm:spPr>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t="-756" b="-40396"/>
          </a:stretch>
        </a:blipFill>
      </dgm:spPr>
    </dgm:pt>
    <dgm:pt modelId="{CB719D07-3B10-4EDD-9554-7684D4E5D47F}" type="pres">
      <dgm:prSet presAssocID="{EB5181A6-42C3-4353-B509-E13CADDD9081}" presName="text" presStyleLbl="node1" presStyleIdx="3" presStyleCnt="5">
        <dgm:presLayoutVars>
          <dgm:bulletEnabled val="1"/>
        </dgm:presLayoutVars>
      </dgm:prSet>
      <dgm:spPr/>
    </dgm:pt>
    <dgm:pt modelId="{023BFA5D-03C1-4CB8-99DD-AD149B5BD419}" type="pres">
      <dgm:prSet presAssocID="{5B2591D1-40C6-4D4A-AFE2-95789B1A0728}" presName="spacer" presStyleCnt="0"/>
      <dgm:spPr/>
    </dgm:pt>
    <dgm:pt modelId="{F319C85F-DD02-4824-A5E5-71DB89BC4E79}" type="pres">
      <dgm:prSet presAssocID="{56819874-D36C-464E-865A-A3583E1EB68F}" presName="comp" presStyleCnt="0"/>
      <dgm:spPr/>
    </dgm:pt>
    <dgm:pt modelId="{7BD5FE38-C469-4360-A41A-84471E588E5F}" type="pres">
      <dgm:prSet presAssocID="{56819874-D36C-464E-865A-A3583E1EB68F}" presName="box" presStyleLbl="node1" presStyleIdx="4" presStyleCnt="5"/>
      <dgm:spPr/>
    </dgm:pt>
    <dgm:pt modelId="{68E45570-0896-4EC1-80AA-2F29A63823DB}" type="pres">
      <dgm:prSet presAssocID="{56819874-D36C-464E-865A-A3583E1EB68F}" presName="img" presStyleLbl="fgImgPlace1" presStyleIdx="4" presStyleCnt="5" custScaleX="38833" custScaleY="113909" custLinFactNeighborX="-19886" custLinFactNeighborY="3854"/>
      <dgm:spPr>
        <a:blipFill dpi="0" rotWithShape="1">
          <a:blip xmlns:r="http://schemas.openxmlformats.org/officeDocument/2006/relationships" r:embed="rId5" cstate="print">
            <a:extLst>
              <a:ext uri="{28A0092B-C50C-407E-A947-70E740481C1C}">
                <a14:useLocalDpi xmlns:a14="http://schemas.microsoft.com/office/drawing/2010/main" val="0"/>
              </a:ext>
            </a:extLst>
          </a:blip>
          <a:srcRect/>
          <a:stretch>
            <a:fillRect l="-1082" t="-2081" r="1082" b="-8687"/>
          </a:stretch>
        </a:blipFill>
      </dgm:spPr>
    </dgm:pt>
    <dgm:pt modelId="{AEAC4C5E-CC48-4F84-9BB5-3E9F78A6F8A7}" type="pres">
      <dgm:prSet presAssocID="{56819874-D36C-464E-865A-A3583E1EB68F}" presName="text" presStyleLbl="node1" presStyleIdx="4" presStyleCnt="5">
        <dgm:presLayoutVars>
          <dgm:bulletEnabled val="1"/>
        </dgm:presLayoutVars>
      </dgm:prSet>
      <dgm:spPr/>
    </dgm:pt>
  </dgm:ptLst>
  <dgm:cxnLst>
    <dgm:cxn modelId="{C4023108-11B8-4EEA-954D-1711748BF8E2}" type="presOf" srcId="{EB5181A6-42C3-4353-B509-E13CADDD9081}" destId="{CB719D07-3B10-4EDD-9554-7684D4E5D47F}" srcOrd="1" destOrd="0" presId="urn:microsoft.com/office/officeart/2005/8/layout/vList4"/>
    <dgm:cxn modelId="{31177209-F237-4F2A-809C-9802CA703C2C}" srcId="{F25574F3-4E58-4C2C-8194-BE863DAE6433}" destId="{044A5366-CF85-4B55-99CE-7C3A1F4254B7}" srcOrd="0" destOrd="0" parTransId="{C066E677-E271-4DC8-AEC5-88F37F5836A0}" sibTransId="{2DBE36BF-0F49-4481-8BAE-A3FAAF0D2A12}"/>
    <dgm:cxn modelId="{F8F4A30C-E9B9-4E35-81E7-506145A8F725}" type="presOf" srcId="{E51054D1-7227-441A-B178-BDF19D05F8CC}" destId="{ACBEE137-3426-4963-AED9-A3B3E26FC613}" srcOrd="1" destOrd="1" presId="urn:microsoft.com/office/officeart/2005/8/layout/vList4"/>
    <dgm:cxn modelId="{480BC31C-F028-44A5-90D2-AB4B24192DEF}" srcId="{1FBA3282-24E8-4BE1-A4DF-D27F1C4A00DA}" destId="{E0B8C2D0-3E7C-4E68-B083-02A54C34F4D7}" srcOrd="0" destOrd="0" parTransId="{20BB1A1D-8C4C-4BFA-B86D-6B6C9627E3D8}" sibTransId="{0D7E8926-AD39-4440-9C5D-9AE8FFFD9AB7}"/>
    <dgm:cxn modelId="{721E2C1E-932C-43F8-887C-985109515F27}" srcId="{0514BAE5-9474-4D50-A2EA-32CB48D0DC9B}" destId="{56819874-D36C-464E-865A-A3583E1EB68F}" srcOrd="4" destOrd="0" parTransId="{7DBAF105-6C22-4798-BD3F-74CC97464F6B}" sibTransId="{F49B22C9-113D-4B9A-82F5-5EA5E8FD99F1}"/>
    <dgm:cxn modelId="{87217823-611D-4A64-ADF3-68AE1AF4E827}" type="presOf" srcId="{C895F766-92A7-4AB4-A4C2-D649BDD793CB}" destId="{ACBEE137-3426-4963-AED9-A3B3E26FC613}" srcOrd="1" destOrd="0" presId="urn:microsoft.com/office/officeart/2005/8/layout/vList4"/>
    <dgm:cxn modelId="{757A2724-78C5-4664-9A6E-2C63B2D4148A}" type="presOf" srcId="{56F3BEDD-E6F3-4972-ACFA-E0F3F35A06E8}" destId="{7ABE0090-9670-4015-9DCA-1DEF740A4035}" srcOrd="0" destOrd="1" presId="urn:microsoft.com/office/officeart/2005/8/layout/vList4"/>
    <dgm:cxn modelId="{86C66834-81A7-40B9-A0BC-0D6E8499B333}" srcId="{0514BAE5-9474-4D50-A2EA-32CB48D0DC9B}" destId="{C895F766-92A7-4AB4-A4C2-D649BDD793CB}" srcOrd="1" destOrd="0" parTransId="{0DA8BD0F-AC15-4823-B2F9-106BD888AB9C}" sibTransId="{28C68FA0-5EB1-4E95-B584-7ADAE6DBFE38}"/>
    <dgm:cxn modelId="{F4948D3A-A951-4ADD-9482-1F48EA507DC4}" srcId="{C895F766-92A7-4AB4-A4C2-D649BDD793CB}" destId="{E51054D1-7227-441A-B178-BDF19D05F8CC}" srcOrd="0" destOrd="0" parTransId="{9780D0E8-B98F-4DAA-9439-39F951F15DE3}" sibTransId="{45FEAE87-3738-4CB9-9DDC-178C70807B90}"/>
    <dgm:cxn modelId="{22D4C63F-6578-4CE5-8F05-F308087F8708}" type="presOf" srcId="{C895F766-92A7-4AB4-A4C2-D649BDD793CB}" destId="{6D252FB5-2F47-49FD-A932-1BC58E942E16}" srcOrd="0" destOrd="0" presId="urn:microsoft.com/office/officeart/2005/8/layout/vList4"/>
    <dgm:cxn modelId="{DC46BA5B-3CFA-4714-B0DC-2839C07E6A98}" type="presOf" srcId="{56819874-D36C-464E-865A-A3583E1EB68F}" destId="{7BD5FE38-C469-4360-A41A-84471E588E5F}" srcOrd="0" destOrd="0" presId="urn:microsoft.com/office/officeart/2005/8/layout/vList4"/>
    <dgm:cxn modelId="{2595E05C-DBCA-438B-A722-56DD23F62F6D}" type="presOf" srcId="{1FBA3282-24E8-4BE1-A4DF-D27F1C4A00DA}" destId="{A77AA90E-B47D-44A8-8B19-32124FBDC39A}" srcOrd="1" destOrd="0" presId="urn:microsoft.com/office/officeart/2005/8/layout/vList4"/>
    <dgm:cxn modelId="{AF028146-E12F-43A2-ABE1-041E5EA4ECB7}" type="presOf" srcId="{1FBA3282-24E8-4BE1-A4DF-D27F1C4A00DA}" destId="{81223DA4-632F-4A3E-989E-AE3813483110}" srcOrd="0" destOrd="0" presId="urn:microsoft.com/office/officeart/2005/8/layout/vList4"/>
    <dgm:cxn modelId="{1296C567-580B-4CB4-9712-A6E5A1C60AF9}" type="presOf" srcId="{F25574F3-4E58-4C2C-8194-BE863DAE6433}" destId="{5E0CA2F3-8419-4FF6-86B6-375F0407BBF3}" srcOrd="1" destOrd="0" presId="urn:microsoft.com/office/officeart/2005/8/layout/vList4"/>
    <dgm:cxn modelId="{CACC0471-FCFA-41C1-8AC4-D6E9661E0695}" type="presOf" srcId="{F25574F3-4E58-4C2C-8194-BE863DAE6433}" destId="{3E4DCEA7-3B11-498C-80DA-A0358A9A82D1}" srcOrd="0" destOrd="0" presId="urn:microsoft.com/office/officeart/2005/8/layout/vList4"/>
    <dgm:cxn modelId="{2E026879-F184-4135-BCB5-C8E93318CEAE}" type="presOf" srcId="{D971C39E-99E7-47B9-A86B-B58339E85690}" destId="{AEAC4C5E-CC48-4F84-9BB5-3E9F78A6F8A7}" srcOrd="1" destOrd="1" presId="urn:microsoft.com/office/officeart/2005/8/layout/vList4"/>
    <dgm:cxn modelId="{BB3BCA8D-7EB5-4B0D-93DB-0FA0BD7BE707}" type="presOf" srcId="{EB5181A6-42C3-4353-B509-E13CADDD9081}" destId="{7ABE0090-9670-4015-9DCA-1DEF740A4035}" srcOrd="0" destOrd="0" presId="urn:microsoft.com/office/officeart/2005/8/layout/vList4"/>
    <dgm:cxn modelId="{07C7DC93-BE50-4776-B024-1DC063E7C109}" type="presOf" srcId="{0514BAE5-9474-4D50-A2EA-32CB48D0DC9B}" destId="{1C5787A8-FAB5-4B26-9333-51E714A5EE93}" srcOrd="0" destOrd="0" presId="urn:microsoft.com/office/officeart/2005/8/layout/vList4"/>
    <dgm:cxn modelId="{FDD38696-AABF-4D29-A06F-FA784BEAD9E7}" type="presOf" srcId="{044A5366-CF85-4B55-99CE-7C3A1F4254B7}" destId="{5E0CA2F3-8419-4FF6-86B6-375F0407BBF3}" srcOrd="1" destOrd="1" presId="urn:microsoft.com/office/officeart/2005/8/layout/vList4"/>
    <dgm:cxn modelId="{894C47AE-8FA6-4A62-865E-2AD2CB26F66A}" type="presOf" srcId="{E0B8C2D0-3E7C-4E68-B083-02A54C34F4D7}" destId="{81223DA4-632F-4A3E-989E-AE3813483110}" srcOrd="0" destOrd="1" presId="urn:microsoft.com/office/officeart/2005/8/layout/vList4"/>
    <dgm:cxn modelId="{3507A6CC-41BD-47D1-893A-27DADC7AC5B0}" srcId="{56819874-D36C-464E-865A-A3583E1EB68F}" destId="{D971C39E-99E7-47B9-A86B-B58339E85690}" srcOrd="0" destOrd="0" parTransId="{5C7FAA0E-25BB-483A-BA17-DEDEF34CA12A}" sibTransId="{FA4BA8D3-2021-4EEB-819E-0EF60350B07B}"/>
    <dgm:cxn modelId="{A56A6CD0-49D0-43F2-B936-5EE7A36A2A16}" type="presOf" srcId="{56819874-D36C-464E-865A-A3583E1EB68F}" destId="{AEAC4C5E-CC48-4F84-9BB5-3E9F78A6F8A7}" srcOrd="1" destOrd="0" presId="urn:microsoft.com/office/officeart/2005/8/layout/vList4"/>
    <dgm:cxn modelId="{2A97B1D5-395B-4A3E-9CF3-BBD9A7165E1E}" type="presOf" srcId="{044A5366-CF85-4B55-99CE-7C3A1F4254B7}" destId="{3E4DCEA7-3B11-498C-80DA-A0358A9A82D1}" srcOrd="0" destOrd="1" presId="urn:microsoft.com/office/officeart/2005/8/layout/vList4"/>
    <dgm:cxn modelId="{332161E1-536A-418A-AFAF-1E5C72B208FD}" type="presOf" srcId="{E0B8C2D0-3E7C-4E68-B083-02A54C34F4D7}" destId="{A77AA90E-B47D-44A8-8B19-32124FBDC39A}" srcOrd="1" destOrd="1" presId="urn:microsoft.com/office/officeart/2005/8/layout/vList4"/>
    <dgm:cxn modelId="{EC201FE2-DB28-4BF5-AC10-A5D9C94F2679}" srcId="{0514BAE5-9474-4D50-A2EA-32CB48D0DC9B}" destId="{F25574F3-4E58-4C2C-8194-BE863DAE6433}" srcOrd="0" destOrd="0" parTransId="{104EF9E5-437A-4C14-A468-EBB210693B38}" sibTransId="{3841EE06-6E4C-476F-BCBC-A7C51BDC7A49}"/>
    <dgm:cxn modelId="{91E349E8-A86B-42C6-814A-1D094A240861}" type="presOf" srcId="{56F3BEDD-E6F3-4972-ACFA-E0F3F35A06E8}" destId="{CB719D07-3B10-4EDD-9554-7684D4E5D47F}" srcOrd="1" destOrd="1" presId="urn:microsoft.com/office/officeart/2005/8/layout/vList4"/>
    <dgm:cxn modelId="{2723E8F0-4221-493D-B779-9ABEBF1AFB6D}" srcId="{EB5181A6-42C3-4353-B509-E13CADDD9081}" destId="{56F3BEDD-E6F3-4972-ACFA-E0F3F35A06E8}" srcOrd="0" destOrd="0" parTransId="{37F38517-39AD-4BC1-86B0-B1DDC875AF96}" sibTransId="{CA494F49-6D84-4E23-BE90-A49D7A571E91}"/>
    <dgm:cxn modelId="{DE3E63F5-DEFE-475E-AB45-C2EEFDE78D04}" srcId="{0514BAE5-9474-4D50-A2EA-32CB48D0DC9B}" destId="{1FBA3282-24E8-4BE1-A4DF-D27F1C4A00DA}" srcOrd="2" destOrd="0" parTransId="{84A937E3-C399-42FF-BE6A-2888345A4DFF}" sibTransId="{E36B3A2B-38A1-418C-B11D-E5AEC629FA0A}"/>
    <dgm:cxn modelId="{CEC53EF7-3B1B-4EEB-BD89-948A21013D5C}" srcId="{0514BAE5-9474-4D50-A2EA-32CB48D0DC9B}" destId="{EB5181A6-42C3-4353-B509-E13CADDD9081}" srcOrd="3" destOrd="0" parTransId="{7F5B92DB-F453-4D84-9DED-811AB3DFAB50}" sibTransId="{5B2591D1-40C6-4D4A-AFE2-95789B1A0728}"/>
    <dgm:cxn modelId="{34F2F9F8-9190-400E-9594-2788EE314310}" type="presOf" srcId="{D971C39E-99E7-47B9-A86B-B58339E85690}" destId="{7BD5FE38-C469-4360-A41A-84471E588E5F}" srcOrd="0" destOrd="1" presId="urn:microsoft.com/office/officeart/2005/8/layout/vList4"/>
    <dgm:cxn modelId="{025735FE-C277-4D9E-8F09-08F9F15C2BFB}" type="presOf" srcId="{E51054D1-7227-441A-B178-BDF19D05F8CC}" destId="{6D252FB5-2F47-49FD-A932-1BC58E942E16}" srcOrd="0" destOrd="1" presId="urn:microsoft.com/office/officeart/2005/8/layout/vList4"/>
    <dgm:cxn modelId="{3E08A52A-2B04-4622-837A-81AEA6444C49}" type="presParOf" srcId="{1C5787A8-FAB5-4B26-9333-51E714A5EE93}" destId="{529DB44B-1637-4A46-8590-33E475D38427}" srcOrd="0" destOrd="0" presId="urn:microsoft.com/office/officeart/2005/8/layout/vList4"/>
    <dgm:cxn modelId="{98819137-0468-4FAE-A372-85DD9ADFA298}" type="presParOf" srcId="{529DB44B-1637-4A46-8590-33E475D38427}" destId="{3E4DCEA7-3B11-498C-80DA-A0358A9A82D1}" srcOrd="0" destOrd="0" presId="urn:microsoft.com/office/officeart/2005/8/layout/vList4"/>
    <dgm:cxn modelId="{D6A6679C-8990-4CCF-8B8B-514257A272B7}" type="presParOf" srcId="{529DB44B-1637-4A46-8590-33E475D38427}" destId="{8A49269F-515E-4D7A-A6C3-7143FCDB33C8}" srcOrd="1" destOrd="0" presId="urn:microsoft.com/office/officeart/2005/8/layout/vList4"/>
    <dgm:cxn modelId="{416709AA-9EA5-4D6B-B3D5-9317F499C4C7}" type="presParOf" srcId="{529DB44B-1637-4A46-8590-33E475D38427}" destId="{5E0CA2F3-8419-4FF6-86B6-375F0407BBF3}" srcOrd="2" destOrd="0" presId="urn:microsoft.com/office/officeart/2005/8/layout/vList4"/>
    <dgm:cxn modelId="{69C74839-CAF7-4F30-A2E5-AAF9DB623CBC}" type="presParOf" srcId="{1C5787A8-FAB5-4B26-9333-51E714A5EE93}" destId="{4A82F271-8DFB-441C-A29B-F6C61A097661}" srcOrd="1" destOrd="0" presId="urn:microsoft.com/office/officeart/2005/8/layout/vList4"/>
    <dgm:cxn modelId="{43CB8063-734F-4E24-B8D9-174EEA0950FA}" type="presParOf" srcId="{1C5787A8-FAB5-4B26-9333-51E714A5EE93}" destId="{8B08FEBE-BEA4-44FA-8D92-47D2C206C8BC}" srcOrd="2" destOrd="0" presId="urn:microsoft.com/office/officeart/2005/8/layout/vList4"/>
    <dgm:cxn modelId="{3F80D104-8F64-49F1-9042-813C2EC5F418}" type="presParOf" srcId="{8B08FEBE-BEA4-44FA-8D92-47D2C206C8BC}" destId="{6D252FB5-2F47-49FD-A932-1BC58E942E16}" srcOrd="0" destOrd="0" presId="urn:microsoft.com/office/officeart/2005/8/layout/vList4"/>
    <dgm:cxn modelId="{B6FDB62C-B689-4FCC-A87C-5F214C96B41F}" type="presParOf" srcId="{8B08FEBE-BEA4-44FA-8D92-47D2C206C8BC}" destId="{934BBE34-7FBC-4A01-BC49-4A41D793E1C3}" srcOrd="1" destOrd="0" presId="urn:microsoft.com/office/officeart/2005/8/layout/vList4"/>
    <dgm:cxn modelId="{DB31F728-7E01-4B9E-92D8-4A6C986A5B80}" type="presParOf" srcId="{8B08FEBE-BEA4-44FA-8D92-47D2C206C8BC}" destId="{ACBEE137-3426-4963-AED9-A3B3E26FC613}" srcOrd="2" destOrd="0" presId="urn:microsoft.com/office/officeart/2005/8/layout/vList4"/>
    <dgm:cxn modelId="{989A8A3D-3C67-4EC7-B704-30C718C14AD2}" type="presParOf" srcId="{1C5787A8-FAB5-4B26-9333-51E714A5EE93}" destId="{C3854661-68D2-4676-9D5B-9697FE06A7E6}" srcOrd="3" destOrd="0" presId="urn:microsoft.com/office/officeart/2005/8/layout/vList4"/>
    <dgm:cxn modelId="{92776EFC-BD25-45CC-A1A2-1F018D038CE8}" type="presParOf" srcId="{1C5787A8-FAB5-4B26-9333-51E714A5EE93}" destId="{D9E855C9-0724-409B-9C10-58F15FF3CCB1}" srcOrd="4" destOrd="0" presId="urn:microsoft.com/office/officeart/2005/8/layout/vList4"/>
    <dgm:cxn modelId="{D6434345-56FD-4FDE-99B4-2F460E823C29}" type="presParOf" srcId="{D9E855C9-0724-409B-9C10-58F15FF3CCB1}" destId="{81223DA4-632F-4A3E-989E-AE3813483110}" srcOrd="0" destOrd="0" presId="urn:microsoft.com/office/officeart/2005/8/layout/vList4"/>
    <dgm:cxn modelId="{3D0274AD-E200-4CA8-9607-BAB1F83F0C6A}" type="presParOf" srcId="{D9E855C9-0724-409B-9C10-58F15FF3CCB1}" destId="{B7C9366C-D7D8-4817-9B04-8D896C05537D}" srcOrd="1" destOrd="0" presId="urn:microsoft.com/office/officeart/2005/8/layout/vList4"/>
    <dgm:cxn modelId="{2E7C73F4-7943-4E7B-9305-67536FDD2CE2}" type="presParOf" srcId="{D9E855C9-0724-409B-9C10-58F15FF3CCB1}" destId="{A77AA90E-B47D-44A8-8B19-32124FBDC39A}" srcOrd="2" destOrd="0" presId="urn:microsoft.com/office/officeart/2005/8/layout/vList4"/>
    <dgm:cxn modelId="{C2848871-04B7-4F5B-975F-AA59677D2815}" type="presParOf" srcId="{1C5787A8-FAB5-4B26-9333-51E714A5EE93}" destId="{E86EF936-BEAF-4616-A730-76A8E59E43B1}" srcOrd="5" destOrd="0" presId="urn:microsoft.com/office/officeart/2005/8/layout/vList4"/>
    <dgm:cxn modelId="{0738AD18-A553-401F-9613-9B40662733D7}" type="presParOf" srcId="{1C5787A8-FAB5-4B26-9333-51E714A5EE93}" destId="{FD455209-1C5E-4225-A297-20C7D28127E6}" srcOrd="6" destOrd="0" presId="urn:microsoft.com/office/officeart/2005/8/layout/vList4"/>
    <dgm:cxn modelId="{602A0ED3-3B62-4399-8074-18CD5EEBC3B7}" type="presParOf" srcId="{FD455209-1C5E-4225-A297-20C7D28127E6}" destId="{7ABE0090-9670-4015-9DCA-1DEF740A4035}" srcOrd="0" destOrd="0" presId="urn:microsoft.com/office/officeart/2005/8/layout/vList4"/>
    <dgm:cxn modelId="{8A28BB32-7BC6-451B-864D-D8174BFAAF83}" type="presParOf" srcId="{FD455209-1C5E-4225-A297-20C7D28127E6}" destId="{A15D63D1-32C5-42A3-A10F-CAC9E9B4EE28}" srcOrd="1" destOrd="0" presId="urn:microsoft.com/office/officeart/2005/8/layout/vList4"/>
    <dgm:cxn modelId="{ECF860C1-946B-423E-944D-5448A896DAEB}" type="presParOf" srcId="{FD455209-1C5E-4225-A297-20C7D28127E6}" destId="{CB719D07-3B10-4EDD-9554-7684D4E5D47F}" srcOrd="2" destOrd="0" presId="urn:microsoft.com/office/officeart/2005/8/layout/vList4"/>
    <dgm:cxn modelId="{599CA798-C115-4A17-ACB9-0AFCA7EE7B0E}" type="presParOf" srcId="{1C5787A8-FAB5-4B26-9333-51E714A5EE93}" destId="{023BFA5D-03C1-4CB8-99DD-AD149B5BD419}" srcOrd="7" destOrd="0" presId="urn:microsoft.com/office/officeart/2005/8/layout/vList4"/>
    <dgm:cxn modelId="{D9988F1F-6197-46E4-AF05-BFB8571EE0E3}" type="presParOf" srcId="{1C5787A8-FAB5-4B26-9333-51E714A5EE93}" destId="{F319C85F-DD02-4824-A5E5-71DB89BC4E79}" srcOrd="8" destOrd="0" presId="urn:microsoft.com/office/officeart/2005/8/layout/vList4"/>
    <dgm:cxn modelId="{F9E5BB32-04CB-4741-BA07-24CE66936089}" type="presParOf" srcId="{F319C85F-DD02-4824-A5E5-71DB89BC4E79}" destId="{7BD5FE38-C469-4360-A41A-84471E588E5F}" srcOrd="0" destOrd="0" presId="urn:microsoft.com/office/officeart/2005/8/layout/vList4"/>
    <dgm:cxn modelId="{755B6D85-EE21-4299-8090-6F2BE63DFEA2}" type="presParOf" srcId="{F319C85F-DD02-4824-A5E5-71DB89BC4E79}" destId="{68E45570-0896-4EC1-80AA-2F29A63823DB}" srcOrd="1" destOrd="0" presId="urn:microsoft.com/office/officeart/2005/8/layout/vList4"/>
    <dgm:cxn modelId="{7F141C5E-419D-4208-8B2E-CAF4F83B06DA}" type="presParOf" srcId="{F319C85F-DD02-4824-A5E5-71DB89BC4E79}" destId="{AEAC4C5E-CC48-4F84-9BB5-3E9F78A6F8A7}"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32BAD5-11F2-40DE-A2A5-8A8E198C4D7E}"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de-DE"/>
        </a:p>
      </dgm:t>
    </dgm:pt>
    <dgm:pt modelId="{668C0334-E665-4FD1-9E5B-C46E2686FB98}">
      <dgm:prSet phldrT="[Text]" custT="1"/>
      <dgm:spPr/>
      <dgm:t>
        <a:bodyPr/>
        <a:lstStyle/>
        <a:p>
          <a:r>
            <a:rPr lang="de-DE" sz="1600" b="1" dirty="0">
              <a:latin typeface="Arial" panose="020B0604020202020204" pitchFamily="34" charset="0"/>
              <a:cs typeface="Arial" panose="020B0604020202020204" pitchFamily="34" charset="0"/>
            </a:rPr>
            <a:t>SHORTLIST</a:t>
          </a:r>
        </a:p>
      </dgm:t>
    </dgm:pt>
    <dgm:pt modelId="{72ACAF97-F806-44FC-AD5F-CDA35F778A6F}" type="parTrans" cxnId="{A5E99DB9-A0AE-4EC0-8288-D164E04FDADF}">
      <dgm:prSet/>
      <dgm:spPr/>
      <dgm:t>
        <a:bodyPr/>
        <a:lstStyle/>
        <a:p>
          <a:endParaRPr lang="de-DE"/>
        </a:p>
      </dgm:t>
    </dgm:pt>
    <dgm:pt modelId="{FE6E0857-C957-4134-AE59-1612E634E127}" type="sibTrans" cxnId="{A5E99DB9-A0AE-4EC0-8288-D164E04FDADF}">
      <dgm:prSet/>
      <dgm:spPr/>
      <dgm:t>
        <a:bodyPr/>
        <a:lstStyle/>
        <a:p>
          <a:endParaRPr lang="de-DE"/>
        </a:p>
      </dgm:t>
    </dgm:pt>
    <dgm:pt modelId="{E776E805-80D0-4686-A589-CAA3164BF94C}">
      <dgm:prSet phldrT="[Text]" custT="1"/>
      <dgm:spPr/>
      <dgm:t>
        <a:bodyPr/>
        <a:lstStyle/>
        <a:p>
          <a:r>
            <a:rPr lang="de-DE" sz="1600" b="1" dirty="0">
              <a:latin typeface="Arial" panose="020B0604020202020204" pitchFamily="34" charset="0"/>
              <a:cs typeface="Arial" panose="020B0604020202020204" pitchFamily="34" charset="0"/>
            </a:rPr>
            <a:t>SCREENING</a:t>
          </a:r>
        </a:p>
        <a:p>
          <a:endParaRPr lang="de-DE" sz="1600" b="0" dirty="0"/>
        </a:p>
      </dgm:t>
    </dgm:pt>
    <dgm:pt modelId="{26F5A2ED-28F4-4EF4-8BD9-3D67E6293C60}" type="parTrans" cxnId="{2D4C4F57-EA70-453B-B4AC-DD46D1B6CBE6}">
      <dgm:prSet/>
      <dgm:spPr/>
      <dgm:t>
        <a:bodyPr/>
        <a:lstStyle/>
        <a:p>
          <a:endParaRPr lang="de-DE"/>
        </a:p>
      </dgm:t>
    </dgm:pt>
    <dgm:pt modelId="{954B875D-1AC6-49C4-B4A5-F7813D698D38}" type="sibTrans" cxnId="{2D4C4F57-EA70-453B-B4AC-DD46D1B6CBE6}">
      <dgm:prSet/>
      <dgm:spPr/>
      <dgm:t>
        <a:bodyPr/>
        <a:lstStyle/>
        <a:p>
          <a:endParaRPr lang="de-DE"/>
        </a:p>
      </dgm:t>
    </dgm:pt>
    <dgm:pt modelId="{0696F5ED-B9AD-4673-8FBD-423C9AC8C457}">
      <dgm:prSet phldrT="[Text]" custT="1"/>
      <dgm:spPr/>
      <dgm:t>
        <a:bodyPr/>
        <a:lstStyle/>
        <a:p>
          <a:r>
            <a:rPr lang="en-GB" sz="1600" b="1" dirty="0">
              <a:latin typeface="Arial" panose="020B0604020202020204" pitchFamily="34" charset="0"/>
              <a:cs typeface="Arial" panose="020B0604020202020204" pitchFamily="34" charset="0"/>
            </a:rPr>
            <a:t>NEXT STEPS </a:t>
          </a:r>
          <a:endParaRPr lang="en-GB" sz="1600" b="1" i="0" noProof="0" dirty="0">
            <a:latin typeface="Arial" panose="020B0604020202020204" pitchFamily="34" charset="0"/>
            <a:cs typeface="Arial" panose="020B0604020202020204" pitchFamily="34" charset="0"/>
          </a:endParaRPr>
        </a:p>
      </dgm:t>
    </dgm:pt>
    <dgm:pt modelId="{B7D642A2-914A-4BB5-9E4D-4D393318B1D8}" type="parTrans" cxnId="{2B8C664F-3467-46C6-A254-4C969A363B87}">
      <dgm:prSet/>
      <dgm:spPr/>
      <dgm:t>
        <a:bodyPr/>
        <a:lstStyle/>
        <a:p>
          <a:endParaRPr lang="de-DE"/>
        </a:p>
      </dgm:t>
    </dgm:pt>
    <dgm:pt modelId="{7F956AD0-3E93-46BB-A7AF-2F020A6833E4}" type="sibTrans" cxnId="{2B8C664F-3467-46C6-A254-4C969A363B87}">
      <dgm:prSet/>
      <dgm:spPr/>
      <dgm:t>
        <a:bodyPr/>
        <a:lstStyle/>
        <a:p>
          <a:endParaRPr lang="de-DE"/>
        </a:p>
      </dgm:t>
    </dgm:pt>
    <dgm:pt modelId="{1C0440B7-2BAC-4A65-9C23-7B13F051E713}" type="pres">
      <dgm:prSet presAssocID="{B632BAD5-11F2-40DE-A2A5-8A8E198C4D7E}" presName="arrowDiagram" presStyleCnt="0">
        <dgm:presLayoutVars>
          <dgm:chMax val="5"/>
          <dgm:dir/>
          <dgm:resizeHandles val="exact"/>
        </dgm:presLayoutVars>
      </dgm:prSet>
      <dgm:spPr/>
    </dgm:pt>
    <dgm:pt modelId="{072923D4-02B6-4D50-845E-D1A7C2FA3DAA}" type="pres">
      <dgm:prSet presAssocID="{B632BAD5-11F2-40DE-A2A5-8A8E198C4D7E}" presName="arrow" presStyleLbl="bgShp" presStyleIdx="0" presStyleCnt="1" custLinFactNeighborX="1250" custLinFactNeighborY="18670"/>
      <dgm:spPr/>
    </dgm:pt>
    <dgm:pt modelId="{806D8F52-2FEC-429E-93DD-8E544B54A1E7}" type="pres">
      <dgm:prSet presAssocID="{B632BAD5-11F2-40DE-A2A5-8A8E198C4D7E}" presName="arrowDiagram3" presStyleCnt="0"/>
      <dgm:spPr/>
    </dgm:pt>
    <dgm:pt modelId="{185D4179-2561-46A0-A494-33E5DA7D854A}" type="pres">
      <dgm:prSet presAssocID="{668C0334-E665-4FD1-9E5B-C46E2686FB98}" presName="bullet3a" presStyleLbl="node1" presStyleIdx="0" presStyleCnt="3" custScaleX="227135" custScaleY="227135" custLinFactY="92308" custLinFactNeighborX="-48077" custLinFactNeighborY="100000"/>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pt>
    <dgm:pt modelId="{D48F0247-BD81-4FC3-B1AA-0320FF482355}" type="pres">
      <dgm:prSet presAssocID="{668C0334-E665-4FD1-9E5B-C46E2686FB98}" presName="textBox3a" presStyleLbl="revTx" presStyleIdx="0" presStyleCnt="3" custScaleX="179127" custScaleY="125377" custLinFactNeighborX="50916" custLinFactNeighborY="4891">
        <dgm:presLayoutVars>
          <dgm:bulletEnabled val="1"/>
        </dgm:presLayoutVars>
      </dgm:prSet>
      <dgm:spPr/>
    </dgm:pt>
    <dgm:pt modelId="{D3D02EC8-F613-42AA-9530-3B7845E82F88}" type="pres">
      <dgm:prSet presAssocID="{E776E805-80D0-4686-A589-CAA3164BF94C}" presName="bullet3b" presStyleLbl="node1" presStyleIdx="1" presStyleCnt="3" custScaleX="125649" custScaleY="125649" custLinFactX="31109" custLinFactNeighborX="100000" custLinFactNeighborY="-17644"/>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pt>
    <dgm:pt modelId="{5DBE3A7A-9E66-4E9C-8E60-52C7CA36FA5B}" type="pres">
      <dgm:prSet presAssocID="{E776E805-80D0-4686-A589-CAA3164BF94C}" presName="textBox3b" presStyleLbl="revTx" presStyleIdx="1" presStyleCnt="3" custScaleX="176030" custLinFactX="-57359" custLinFactNeighborX="-100000" custLinFactNeighborY="-51140">
        <dgm:presLayoutVars>
          <dgm:bulletEnabled val="1"/>
        </dgm:presLayoutVars>
      </dgm:prSet>
      <dgm:spPr/>
    </dgm:pt>
    <dgm:pt modelId="{4ABA7844-3897-4E0A-B65B-357D52498678}" type="pres">
      <dgm:prSet presAssocID="{0696F5ED-B9AD-4673-8FBD-423C9AC8C457}" presName="bullet3c" presStyleLbl="node1" presStyleIdx="2" presStyleCnt="3" custLinFactNeighborX="83197" custLinFactNeighborY="-9196"/>
      <dgm:spPr>
        <a:solidFill>
          <a:schemeClr val="accent5"/>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pt>
    <dgm:pt modelId="{53E9AC44-06A5-447B-8163-92B14B3B7306}" type="pres">
      <dgm:prSet presAssocID="{0696F5ED-B9AD-4673-8FBD-423C9AC8C457}" presName="textBox3c" presStyleLbl="revTx" presStyleIdx="2" presStyleCnt="3" custScaleX="163768" custScaleY="29492" custLinFactNeighborX="8630" custLinFactNeighborY="-3696">
        <dgm:presLayoutVars>
          <dgm:bulletEnabled val="1"/>
        </dgm:presLayoutVars>
      </dgm:prSet>
      <dgm:spPr/>
    </dgm:pt>
  </dgm:ptLst>
  <dgm:cxnLst>
    <dgm:cxn modelId="{2F0DCD14-8116-4076-8E38-C852A218113D}" type="presOf" srcId="{B632BAD5-11F2-40DE-A2A5-8A8E198C4D7E}" destId="{1C0440B7-2BAC-4A65-9C23-7B13F051E713}" srcOrd="0" destOrd="0" presId="urn:microsoft.com/office/officeart/2005/8/layout/arrow2"/>
    <dgm:cxn modelId="{2B8C664F-3467-46C6-A254-4C969A363B87}" srcId="{B632BAD5-11F2-40DE-A2A5-8A8E198C4D7E}" destId="{0696F5ED-B9AD-4673-8FBD-423C9AC8C457}" srcOrd="2" destOrd="0" parTransId="{B7D642A2-914A-4BB5-9E4D-4D393318B1D8}" sibTransId="{7F956AD0-3E93-46BB-A7AF-2F020A6833E4}"/>
    <dgm:cxn modelId="{2D4C4F57-EA70-453B-B4AC-DD46D1B6CBE6}" srcId="{B632BAD5-11F2-40DE-A2A5-8A8E198C4D7E}" destId="{E776E805-80D0-4686-A589-CAA3164BF94C}" srcOrd="1" destOrd="0" parTransId="{26F5A2ED-28F4-4EF4-8BD9-3D67E6293C60}" sibTransId="{954B875D-1AC6-49C4-B4A5-F7813D698D38}"/>
    <dgm:cxn modelId="{1F27DA89-4DED-498F-91A7-0F0C1DFB2D2E}" type="presOf" srcId="{0696F5ED-B9AD-4673-8FBD-423C9AC8C457}" destId="{53E9AC44-06A5-447B-8163-92B14B3B7306}" srcOrd="0" destOrd="0" presId="urn:microsoft.com/office/officeart/2005/8/layout/arrow2"/>
    <dgm:cxn modelId="{7F00E8A4-DA10-4761-9E5A-29FC99CED652}" type="presOf" srcId="{668C0334-E665-4FD1-9E5B-C46E2686FB98}" destId="{D48F0247-BD81-4FC3-B1AA-0320FF482355}" srcOrd="0" destOrd="0" presId="urn:microsoft.com/office/officeart/2005/8/layout/arrow2"/>
    <dgm:cxn modelId="{A5E99DB9-A0AE-4EC0-8288-D164E04FDADF}" srcId="{B632BAD5-11F2-40DE-A2A5-8A8E198C4D7E}" destId="{668C0334-E665-4FD1-9E5B-C46E2686FB98}" srcOrd="0" destOrd="0" parTransId="{72ACAF97-F806-44FC-AD5F-CDA35F778A6F}" sibTransId="{FE6E0857-C957-4134-AE59-1612E634E127}"/>
    <dgm:cxn modelId="{F84200F4-B749-45DA-AC9F-D53FE3DA5493}" type="presOf" srcId="{E776E805-80D0-4686-A589-CAA3164BF94C}" destId="{5DBE3A7A-9E66-4E9C-8E60-52C7CA36FA5B}" srcOrd="0" destOrd="0" presId="urn:microsoft.com/office/officeart/2005/8/layout/arrow2"/>
    <dgm:cxn modelId="{D8A6895C-B048-460D-92C1-3ABF9CE43D16}" type="presParOf" srcId="{1C0440B7-2BAC-4A65-9C23-7B13F051E713}" destId="{072923D4-02B6-4D50-845E-D1A7C2FA3DAA}" srcOrd="0" destOrd="0" presId="urn:microsoft.com/office/officeart/2005/8/layout/arrow2"/>
    <dgm:cxn modelId="{0B2A0EA9-005C-4BE6-9593-36C0EE75BE50}" type="presParOf" srcId="{1C0440B7-2BAC-4A65-9C23-7B13F051E713}" destId="{806D8F52-2FEC-429E-93DD-8E544B54A1E7}" srcOrd="1" destOrd="0" presId="urn:microsoft.com/office/officeart/2005/8/layout/arrow2"/>
    <dgm:cxn modelId="{89F3FE9D-2808-4018-94E6-CDFD34849835}" type="presParOf" srcId="{806D8F52-2FEC-429E-93DD-8E544B54A1E7}" destId="{185D4179-2561-46A0-A494-33E5DA7D854A}" srcOrd="0" destOrd="0" presId="urn:microsoft.com/office/officeart/2005/8/layout/arrow2"/>
    <dgm:cxn modelId="{6ED30B7D-335C-46FB-B76E-A81F5D52F2C8}" type="presParOf" srcId="{806D8F52-2FEC-429E-93DD-8E544B54A1E7}" destId="{D48F0247-BD81-4FC3-B1AA-0320FF482355}" srcOrd="1" destOrd="0" presId="urn:microsoft.com/office/officeart/2005/8/layout/arrow2"/>
    <dgm:cxn modelId="{5B9F91BC-56A7-4EBB-BF73-53D2D3B3276E}" type="presParOf" srcId="{806D8F52-2FEC-429E-93DD-8E544B54A1E7}" destId="{D3D02EC8-F613-42AA-9530-3B7845E82F88}" srcOrd="2" destOrd="0" presId="urn:microsoft.com/office/officeart/2005/8/layout/arrow2"/>
    <dgm:cxn modelId="{93E41FF7-3407-4AB3-9A5E-2A35702A4FD8}" type="presParOf" srcId="{806D8F52-2FEC-429E-93DD-8E544B54A1E7}" destId="{5DBE3A7A-9E66-4E9C-8E60-52C7CA36FA5B}" srcOrd="3" destOrd="0" presId="urn:microsoft.com/office/officeart/2005/8/layout/arrow2"/>
    <dgm:cxn modelId="{89269B97-7411-46C0-9D15-C9D1D6DDE6CD}" type="presParOf" srcId="{806D8F52-2FEC-429E-93DD-8E544B54A1E7}" destId="{4ABA7844-3897-4E0A-B65B-357D52498678}" srcOrd="4" destOrd="0" presId="urn:microsoft.com/office/officeart/2005/8/layout/arrow2"/>
    <dgm:cxn modelId="{70017C99-D359-4FE9-B572-5F61F14D060E}" type="presParOf" srcId="{806D8F52-2FEC-429E-93DD-8E544B54A1E7}" destId="{53E9AC44-06A5-447B-8163-92B14B3B7306}"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4DCEA7-3B11-498C-80DA-A0358A9A82D1}">
      <dsp:nvSpPr>
        <dsp:cNvPr id="0" name=""/>
        <dsp:cNvSpPr/>
      </dsp:nvSpPr>
      <dsp:spPr>
        <a:xfrm>
          <a:off x="0" y="0"/>
          <a:ext cx="9270402" cy="71482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noProof="0" dirty="0">
              <a:latin typeface="Arial" panose="020B0604020202020204" pitchFamily="34" charset="0"/>
              <a:cs typeface="Arial" panose="020B0604020202020204" pitchFamily="34" charset="0"/>
            </a:rPr>
            <a:t>The Guidance Paper for Embedding of the EUSDR </a:t>
          </a:r>
        </a:p>
        <a:p>
          <a:pPr marL="114300" lvl="1" indent="-114300" algn="l" defTabSz="533400">
            <a:lnSpc>
              <a:spcPct val="90000"/>
            </a:lnSpc>
            <a:spcBef>
              <a:spcPct val="0"/>
            </a:spcBef>
            <a:spcAft>
              <a:spcPct val="15000"/>
            </a:spcAft>
            <a:buChar char="•"/>
          </a:pPr>
          <a:r>
            <a:rPr lang="en-GB" sz="1200" kern="1200" noProof="0" dirty="0">
              <a:latin typeface="Arial" panose="020B0604020202020204" pitchFamily="34" charset="0"/>
              <a:cs typeface="Arial" panose="020B0604020202020204" pitchFamily="34" charset="0"/>
            </a:rPr>
            <a:t>comprehensive instructions for the EUSDR Embedding process including a table filled in by Priority Areas to provide up to three strategic topics (per PA) and detailed description of each strategic topic (shortlist)</a:t>
          </a:r>
        </a:p>
      </dsp:txBody>
      <dsp:txXfrm>
        <a:off x="1917288" y="0"/>
        <a:ext cx="7353113" cy="714822"/>
      </dsp:txXfrm>
    </dsp:sp>
    <dsp:sp modelId="{8A49269F-515E-4D7A-A6C3-7143FCDB33C8}">
      <dsp:nvSpPr>
        <dsp:cNvPr id="0" name=""/>
        <dsp:cNvSpPr/>
      </dsp:nvSpPr>
      <dsp:spPr>
        <a:xfrm>
          <a:off x="261530" y="69411"/>
          <a:ext cx="719995" cy="575999"/>
        </a:xfrm>
        <a:prstGeom prst="roundRect">
          <a:avLst>
            <a:gd name="adj" fmla="val 10000"/>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t="-3492" b="-74736"/>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252FB5-2F47-49FD-A932-1BC58E942E16}">
      <dsp:nvSpPr>
        <dsp:cNvPr id="0" name=""/>
        <dsp:cNvSpPr/>
      </dsp:nvSpPr>
      <dsp:spPr>
        <a:xfrm>
          <a:off x="0" y="778030"/>
          <a:ext cx="9270402" cy="79162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noProof="0" dirty="0">
              <a:latin typeface="Arial" panose="020B0604020202020204" pitchFamily="34" charset="0"/>
              <a:cs typeface="Arial" panose="020B0604020202020204" pitchFamily="34" charset="0"/>
            </a:rPr>
            <a:t>The EUSDR Embedding Tool (Annex 1a)</a:t>
          </a:r>
        </a:p>
        <a:p>
          <a:pPr marL="114300" lvl="1" indent="-114300" algn="l" defTabSz="533400">
            <a:lnSpc>
              <a:spcPct val="90000"/>
            </a:lnSpc>
            <a:spcBef>
              <a:spcPct val="0"/>
            </a:spcBef>
            <a:spcAft>
              <a:spcPct val="15000"/>
            </a:spcAft>
            <a:buChar char="•"/>
          </a:pPr>
          <a:r>
            <a:rPr lang="en-GB" sz="1200" kern="1200" noProof="0" dirty="0">
              <a:latin typeface="Arial" panose="020B0604020202020204" pitchFamily="34" charset="0"/>
              <a:cs typeface="Arial" panose="020B0604020202020204" pitchFamily="34" charset="0"/>
            </a:rPr>
            <a:t> Actions of the EUSDR AP and of the shortlisted strategic topics, which have been in each case     allocated to possible EU funds, IPA III and NDICI funds as well as to the Annexes D of the Country Reports 2019 and 2020</a:t>
          </a:r>
        </a:p>
      </dsp:txBody>
      <dsp:txXfrm>
        <a:off x="1917288" y="778030"/>
        <a:ext cx="7353113" cy="791627"/>
      </dsp:txXfrm>
    </dsp:sp>
    <dsp:sp modelId="{934BBE34-7FBC-4A01-BC49-4A41D793E1C3}">
      <dsp:nvSpPr>
        <dsp:cNvPr id="0" name=""/>
        <dsp:cNvSpPr/>
      </dsp:nvSpPr>
      <dsp:spPr>
        <a:xfrm>
          <a:off x="261548" y="885844"/>
          <a:ext cx="719995" cy="575999"/>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13000" b="-1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1223DA4-632F-4A3E-989E-AE3813483110}">
      <dsp:nvSpPr>
        <dsp:cNvPr id="0" name=""/>
        <dsp:cNvSpPr/>
      </dsp:nvSpPr>
      <dsp:spPr>
        <a:xfrm>
          <a:off x="0" y="1632866"/>
          <a:ext cx="9270402" cy="63208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noProof="0" dirty="0">
              <a:latin typeface="Arial" panose="020B0604020202020204" pitchFamily="34" charset="0"/>
              <a:cs typeface="Arial" panose="020B0604020202020204" pitchFamily="34" charset="0"/>
            </a:rPr>
            <a:t>Sources for content of funding instruments (Annex 1b)</a:t>
          </a:r>
        </a:p>
        <a:p>
          <a:pPr marL="114300" lvl="1" indent="-114300" algn="l" defTabSz="533400">
            <a:lnSpc>
              <a:spcPct val="90000"/>
            </a:lnSpc>
            <a:spcBef>
              <a:spcPct val="0"/>
            </a:spcBef>
            <a:spcAft>
              <a:spcPct val="15000"/>
            </a:spcAft>
            <a:buChar char="•"/>
          </a:pPr>
          <a:r>
            <a:rPr lang="en-GB" sz="1200" kern="1200" noProof="0" dirty="0">
              <a:latin typeface="Arial" panose="020B0604020202020204" pitchFamily="34" charset="0"/>
              <a:cs typeface="Arial" panose="020B0604020202020204" pitchFamily="34" charset="0"/>
            </a:rPr>
            <a:t>a compilation of funding instrument sources to support PACs in their selection of strategic topics           and NCs in approaching the MAs.</a:t>
          </a:r>
        </a:p>
      </dsp:txBody>
      <dsp:txXfrm>
        <a:off x="1917288" y="1632866"/>
        <a:ext cx="7353113" cy="632083"/>
      </dsp:txXfrm>
    </dsp:sp>
    <dsp:sp modelId="{B7C9366C-D7D8-4817-9B04-8D896C05537D}">
      <dsp:nvSpPr>
        <dsp:cNvPr id="0" name=""/>
        <dsp:cNvSpPr/>
      </dsp:nvSpPr>
      <dsp:spPr>
        <a:xfrm>
          <a:off x="261548" y="1680396"/>
          <a:ext cx="719995" cy="575999"/>
        </a:xfrm>
        <a:prstGeom prst="roundRect">
          <a:avLst>
            <a:gd name="adj" fmla="val 10000"/>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l="1082" t="-1044" r="-1082" b="-6635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ABE0090-9670-4015-9DCA-1DEF740A4035}">
      <dsp:nvSpPr>
        <dsp:cNvPr id="0" name=""/>
        <dsp:cNvSpPr/>
      </dsp:nvSpPr>
      <dsp:spPr>
        <a:xfrm>
          <a:off x="0" y="2328157"/>
          <a:ext cx="9270402" cy="78930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noProof="0" dirty="0">
              <a:latin typeface="Arial" panose="020B0604020202020204" pitchFamily="34" charset="0"/>
              <a:cs typeface="Arial" panose="020B0604020202020204" pitchFamily="34" charset="0"/>
            </a:rPr>
            <a:t>MA Leaflet to embed the EUSDR into EU programmes 2021 – 2027</a:t>
          </a:r>
          <a:endParaRPr lang="en-GB" sz="1200" kern="1200" noProof="0" dirty="0">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a:latin typeface="Arial" panose="020B0604020202020204" pitchFamily="34" charset="0"/>
              <a:cs typeface="Arial" panose="020B0604020202020204" pitchFamily="34" charset="0"/>
            </a:rPr>
            <a:t> the how, the why, the what summary of EUSDR embedding for representatives of managing/programming authorities, NCs, PACs and other stakeholders working on embedding into EU programmes</a:t>
          </a:r>
          <a:endParaRPr lang="de-DE" sz="1200" kern="1200" dirty="0">
            <a:latin typeface="Arial" panose="020B0604020202020204" pitchFamily="34" charset="0"/>
            <a:cs typeface="Arial" panose="020B0604020202020204" pitchFamily="34" charset="0"/>
          </a:endParaRPr>
        </a:p>
      </dsp:txBody>
      <dsp:txXfrm>
        <a:off x="1917288" y="2328157"/>
        <a:ext cx="7353113" cy="789301"/>
      </dsp:txXfrm>
    </dsp:sp>
    <dsp:sp modelId="{A15D63D1-32C5-42A3-A10F-CAC9E9B4EE28}">
      <dsp:nvSpPr>
        <dsp:cNvPr id="0" name=""/>
        <dsp:cNvSpPr/>
      </dsp:nvSpPr>
      <dsp:spPr>
        <a:xfrm>
          <a:off x="261548" y="2434808"/>
          <a:ext cx="719995" cy="575999"/>
        </a:xfrm>
        <a:prstGeom prst="roundRect">
          <a:avLst>
            <a:gd name="adj" fmla="val 10000"/>
          </a:avLst>
        </a:prstGeom>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t="-756" b="-40396"/>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BD5FE38-C469-4360-A41A-84471E588E5F}">
      <dsp:nvSpPr>
        <dsp:cNvPr id="0" name=""/>
        <dsp:cNvSpPr/>
      </dsp:nvSpPr>
      <dsp:spPr>
        <a:xfrm>
          <a:off x="0" y="3180667"/>
          <a:ext cx="9270402" cy="632083"/>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u="none" kern="1200" noProof="0" dirty="0">
              <a:latin typeface="Arial" panose="020B0604020202020204" pitchFamily="34" charset="0"/>
              <a:cs typeface="Arial" panose="020B0604020202020204" pitchFamily="34" charset="0"/>
            </a:rPr>
            <a:t>EUSDR EMBEDDING – FROM WORDS TO ACTION! Discussion Paper</a:t>
          </a:r>
          <a:endParaRPr lang="en-GB" sz="1200" u="none" kern="1200" noProof="0" dirty="0">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noProof="0" dirty="0">
              <a:latin typeface="Arial" panose="020B0604020202020204" pitchFamily="34" charset="0"/>
              <a:cs typeface="Arial" panose="020B0604020202020204" pitchFamily="34" charset="0"/>
            </a:rPr>
            <a:t> discussion paper on further potential tools and processes for embedding initiated under the SK EUSDR PRESIDENCY</a:t>
          </a:r>
        </a:p>
      </dsp:txBody>
      <dsp:txXfrm>
        <a:off x="1917288" y="3180667"/>
        <a:ext cx="7353113" cy="632083"/>
      </dsp:txXfrm>
    </dsp:sp>
    <dsp:sp modelId="{68E45570-0896-4EC1-80AA-2F29A63823DB}">
      <dsp:nvSpPr>
        <dsp:cNvPr id="0" name=""/>
        <dsp:cNvSpPr/>
      </dsp:nvSpPr>
      <dsp:spPr>
        <a:xfrm>
          <a:off x="261548" y="3228197"/>
          <a:ext cx="719995" cy="575999"/>
        </a:xfrm>
        <a:prstGeom prst="roundRect">
          <a:avLst>
            <a:gd name="adj" fmla="val 10000"/>
          </a:avLst>
        </a:prstGeom>
        <a:blipFill dpi="0" rotWithShape="1">
          <a:blip xmlns:r="http://schemas.openxmlformats.org/officeDocument/2006/relationships" r:embed="rId5" cstate="print">
            <a:extLst>
              <a:ext uri="{28A0092B-C50C-407E-A947-70E740481C1C}">
                <a14:useLocalDpi xmlns:a14="http://schemas.microsoft.com/office/drawing/2010/main" val="0"/>
              </a:ext>
            </a:extLst>
          </a:blip>
          <a:srcRect/>
          <a:stretch>
            <a:fillRect l="-1082" t="-2081" r="1082" b="-8687"/>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2923D4-02B6-4D50-845E-D1A7C2FA3DAA}">
      <dsp:nvSpPr>
        <dsp:cNvPr id="0" name=""/>
        <dsp:cNvSpPr/>
      </dsp:nvSpPr>
      <dsp:spPr>
        <a:xfrm>
          <a:off x="677871" y="0"/>
          <a:ext cx="6685280" cy="4178300"/>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85D4179-2561-46A0-A494-33E5DA7D854A}">
      <dsp:nvSpPr>
        <dsp:cNvPr id="0" name=""/>
        <dsp:cNvSpPr/>
      </dsp:nvSpPr>
      <dsp:spPr>
        <a:xfrm>
          <a:off x="1249278" y="3031027"/>
          <a:ext cx="394799" cy="394799"/>
        </a:xfrm>
        <a:prstGeom prst="ellipse">
          <a:avLst/>
        </a:prstGeom>
        <a:solidFill>
          <a:schemeClr val="accent1">
            <a:hueOff val="0"/>
            <a:satOff val="0"/>
            <a:lumOff val="0"/>
            <a:alphaOff val="0"/>
          </a:schemeClr>
        </a:solidFill>
        <a:ln w="12700" cap="flat" cmpd="sng" algn="ctr">
          <a:noFill/>
          <a:prstDash val="solid"/>
          <a:miter lim="800000"/>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sp>
    <dsp:sp modelId="{D48F0247-BD81-4FC3-B1AA-0320FF482355}">
      <dsp:nvSpPr>
        <dsp:cNvPr id="0" name=""/>
        <dsp:cNvSpPr/>
      </dsp:nvSpPr>
      <dsp:spPr>
        <a:xfrm>
          <a:off x="1707078" y="2740945"/>
          <a:ext cx="2790207" cy="15139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102" tIns="0" rIns="0" bIns="0" numCol="1" spcCol="1270" anchor="t" anchorCtr="0">
          <a:noAutofit/>
        </a:bodyPr>
        <a:lstStyle/>
        <a:p>
          <a:pPr marL="0" lvl="0" indent="0" algn="l" defTabSz="711200">
            <a:lnSpc>
              <a:spcPct val="90000"/>
            </a:lnSpc>
            <a:spcBef>
              <a:spcPct val="0"/>
            </a:spcBef>
            <a:spcAft>
              <a:spcPct val="35000"/>
            </a:spcAft>
            <a:buNone/>
          </a:pPr>
          <a:r>
            <a:rPr lang="de-DE" sz="1600" b="1" kern="1200" dirty="0">
              <a:latin typeface="Arial" panose="020B0604020202020204" pitchFamily="34" charset="0"/>
              <a:cs typeface="Arial" panose="020B0604020202020204" pitchFamily="34" charset="0"/>
            </a:rPr>
            <a:t>SHORTLIST</a:t>
          </a:r>
        </a:p>
      </dsp:txBody>
      <dsp:txXfrm>
        <a:off x="1707078" y="2740945"/>
        <a:ext cx="2790207" cy="1513963"/>
      </dsp:txXfrm>
    </dsp:sp>
    <dsp:sp modelId="{D3D02EC8-F613-42AA-9530-3B7845E82F88}">
      <dsp:nvSpPr>
        <dsp:cNvPr id="0" name=""/>
        <dsp:cNvSpPr/>
      </dsp:nvSpPr>
      <dsp:spPr>
        <a:xfrm>
          <a:off x="3349266" y="1575857"/>
          <a:ext cx="394799" cy="394799"/>
        </a:xfrm>
        <a:prstGeom prst="ellipse">
          <a:avLst/>
        </a:prstGeom>
        <a:solidFill>
          <a:schemeClr val="accent4"/>
        </a:solidFill>
        <a:ln w="12700" cap="flat" cmpd="sng" algn="ctr">
          <a:noFill/>
          <a:prstDash val="solid"/>
          <a:miter lim="800000"/>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sp>
    <dsp:sp modelId="{5DBE3A7A-9E66-4E9C-8E60-52C7CA36FA5B}">
      <dsp:nvSpPr>
        <dsp:cNvPr id="0" name=""/>
        <dsp:cNvSpPr/>
      </dsp:nvSpPr>
      <dsp:spPr>
        <a:xfrm>
          <a:off x="0" y="666286"/>
          <a:ext cx="2824343" cy="2272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492" tIns="0" rIns="0" bIns="0" numCol="1" spcCol="1270" anchor="t" anchorCtr="0">
          <a:noAutofit/>
        </a:bodyPr>
        <a:lstStyle/>
        <a:p>
          <a:pPr marL="0" lvl="0" indent="0" algn="l" defTabSz="711200">
            <a:lnSpc>
              <a:spcPct val="90000"/>
            </a:lnSpc>
            <a:spcBef>
              <a:spcPct val="0"/>
            </a:spcBef>
            <a:spcAft>
              <a:spcPct val="35000"/>
            </a:spcAft>
            <a:buNone/>
          </a:pPr>
          <a:r>
            <a:rPr lang="de-DE" sz="1600" b="1" kern="1200" dirty="0">
              <a:latin typeface="Arial" panose="020B0604020202020204" pitchFamily="34" charset="0"/>
              <a:cs typeface="Arial" panose="020B0604020202020204" pitchFamily="34" charset="0"/>
            </a:rPr>
            <a:t>SCREENING</a:t>
          </a:r>
        </a:p>
        <a:p>
          <a:pPr marL="0" lvl="0" indent="0" algn="l" defTabSz="711200">
            <a:lnSpc>
              <a:spcPct val="90000"/>
            </a:lnSpc>
            <a:spcBef>
              <a:spcPct val="0"/>
            </a:spcBef>
            <a:spcAft>
              <a:spcPct val="35000"/>
            </a:spcAft>
            <a:buNone/>
          </a:pPr>
          <a:endParaRPr lang="de-DE" sz="1600" b="0" kern="1200" dirty="0"/>
        </a:p>
      </dsp:txBody>
      <dsp:txXfrm>
        <a:off x="0" y="666286"/>
        <a:ext cx="2824343" cy="2272995"/>
      </dsp:txXfrm>
    </dsp:sp>
    <dsp:sp modelId="{4ABA7844-3897-4E0A-B65B-357D52498678}">
      <dsp:nvSpPr>
        <dsp:cNvPr id="0" name=""/>
        <dsp:cNvSpPr/>
      </dsp:nvSpPr>
      <dsp:spPr>
        <a:xfrm>
          <a:off x="5184271" y="940540"/>
          <a:ext cx="434543" cy="434543"/>
        </a:xfrm>
        <a:prstGeom prst="ellipse">
          <a:avLst/>
        </a:prstGeom>
        <a:solidFill>
          <a:schemeClr val="accent5"/>
        </a:solidFill>
        <a:ln w="12700" cap="flat" cmpd="sng" algn="ctr">
          <a:noFill/>
          <a:prstDash val="solid"/>
          <a:miter lim="800000"/>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sp>
    <dsp:sp modelId="{53E9AC44-06A5-447B-8163-92B14B3B7306}">
      <dsp:nvSpPr>
        <dsp:cNvPr id="0" name=""/>
        <dsp:cNvSpPr/>
      </dsp:nvSpPr>
      <dsp:spPr>
        <a:xfrm>
          <a:off x="4666913" y="2114191"/>
          <a:ext cx="2627603" cy="856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0255" tIns="0" rIns="0" bIns="0" numCol="1" spcCol="1270" anchor="t" anchorCtr="0">
          <a:noAutofit/>
        </a:bodyPr>
        <a:lstStyle/>
        <a:p>
          <a:pPr marL="0" lvl="0" indent="0" algn="l" defTabSz="711200">
            <a:lnSpc>
              <a:spcPct val="90000"/>
            </a:lnSpc>
            <a:spcBef>
              <a:spcPct val="0"/>
            </a:spcBef>
            <a:spcAft>
              <a:spcPct val="35000"/>
            </a:spcAft>
            <a:buNone/>
          </a:pPr>
          <a:r>
            <a:rPr lang="en-GB" sz="1600" b="1" kern="1200" dirty="0">
              <a:latin typeface="Arial" panose="020B0604020202020204" pitchFamily="34" charset="0"/>
              <a:cs typeface="Arial" panose="020B0604020202020204" pitchFamily="34" charset="0"/>
            </a:rPr>
            <a:t>NEXT STEPS </a:t>
          </a:r>
          <a:endParaRPr lang="en-GB" sz="1600" b="1" i="0" kern="1200" noProof="0" dirty="0">
            <a:latin typeface="Arial" panose="020B0604020202020204" pitchFamily="34" charset="0"/>
            <a:cs typeface="Arial" panose="020B0604020202020204" pitchFamily="34" charset="0"/>
          </a:endParaRPr>
        </a:p>
      </dsp:txBody>
      <dsp:txXfrm>
        <a:off x="4666913" y="2114191"/>
        <a:ext cx="2627603" cy="856423"/>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a:p>
        </p:txBody>
      </p:sp>
      <p:sp>
        <p:nvSpPr>
          <p:cNvPr id="3" name="Datumsplatzhalt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ACFEE266-EEF2-41FD-A26F-2B3B323B5BB3}" type="datetimeFigureOut">
              <a:rPr lang="en-GB" smtClean="0"/>
              <a:t>26/05/2021</a:t>
            </a:fld>
            <a:endParaRPr lang="en-GB"/>
          </a:p>
        </p:txBody>
      </p:sp>
      <p:sp>
        <p:nvSpPr>
          <p:cNvPr id="4" name="Folienbildplatzhalt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GB"/>
          </a:p>
        </p:txBody>
      </p:sp>
      <p:sp>
        <p:nvSpPr>
          <p:cNvPr id="5" name="Notizenplatzhalt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6" name="Fußzeilenplatzhalt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a:p>
        </p:txBody>
      </p:sp>
      <p:sp>
        <p:nvSpPr>
          <p:cNvPr id="7" name="Foliennummernplatzhalt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86D75FEE-ABBF-4077-AC39-89E1B1E0E990}" type="slidenum">
              <a:rPr lang="en-GB" smtClean="0"/>
              <a:t>‹#›</a:t>
            </a:fld>
            <a:endParaRPr lang="en-GB"/>
          </a:p>
        </p:txBody>
      </p:sp>
    </p:spTree>
    <p:extLst>
      <p:ext uri="{BB962C8B-B14F-4D97-AF65-F5344CB8AC3E}">
        <p14:creationId xmlns:p14="http://schemas.microsoft.com/office/powerpoint/2010/main" val="3348678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err="1"/>
              <a:t>Viewpoint</a:t>
            </a:r>
            <a:r>
              <a:rPr lang="de-AT" dirty="0"/>
              <a:t> </a:t>
            </a:r>
            <a:r>
              <a:rPr lang="de-AT" dirty="0" err="1"/>
              <a:t>of</a:t>
            </a:r>
            <a:r>
              <a:rPr lang="de-AT" dirty="0"/>
              <a:t> DSP</a:t>
            </a:r>
          </a:p>
        </p:txBody>
      </p:sp>
      <p:sp>
        <p:nvSpPr>
          <p:cNvPr id="4" name="Foliennummernplatzhalter 3"/>
          <p:cNvSpPr>
            <a:spLocks noGrp="1"/>
          </p:cNvSpPr>
          <p:nvPr>
            <p:ph type="sldNum" sz="quarter" idx="10"/>
          </p:nvPr>
        </p:nvSpPr>
        <p:spPr/>
        <p:txBody>
          <a:bodyPr/>
          <a:lstStyle/>
          <a:p>
            <a:pPr defTabSz="933237">
              <a:defRPr/>
            </a:pPr>
            <a:fld id="{500EE568-FAA9-443C-BD1F-5E7AE0B251A7}" type="slidenum">
              <a:rPr lang="de-DE" sz="1300">
                <a:solidFill>
                  <a:prstClr val="black"/>
                </a:solidFill>
                <a:latin typeface="Calibri" panose="020F0502020204030204"/>
              </a:rPr>
              <a:pPr defTabSz="933237">
                <a:defRPr/>
              </a:pPr>
              <a:t>2</a:t>
            </a:fld>
            <a:endParaRPr lang="de-DE" sz="1300" dirty="0">
              <a:solidFill>
                <a:prstClr val="black"/>
              </a:solidFill>
              <a:latin typeface="Calibri" panose="020F0502020204030204"/>
            </a:endParaRPr>
          </a:p>
        </p:txBody>
      </p:sp>
    </p:spTree>
    <p:extLst>
      <p:ext uri="{BB962C8B-B14F-4D97-AF65-F5344CB8AC3E}">
        <p14:creationId xmlns:p14="http://schemas.microsoft.com/office/powerpoint/2010/main" val="2051130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b="1" dirty="0"/>
              <a:t>Further: DSP </a:t>
            </a:r>
            <a:r>
              <a:rPr lang="en-US" b="1" dirty="0"/>
              <a:t>ensures the consistency of the governance mechanism of the Strategy </a:t>
            </a:r>
            <a:endParaRPr lang="de-AT" b="1" dirty="0"/>
          </a:p>
        </p:txBody>
      </p:sp>
      <p:sp>
        <p:nvSpPr>
          <p:cNvPr id="4" name="Foliennummernplatzhalter 3"/>
          <p:cNvSpPr>
            <a:spLocks noGrp="1"/>
          </p:cNvSpPr>
          <p:nvPr>
            <p:ph type="sldNum" sz="quarter" idx="10"/>
          </p:nvPr>
        </p:nvSpPr>
        <p:spPr/>
        <p:txBody>
          <a:bodyPr/>
          <a:lstStyle/>
          <a:p>
            <a:pPr defTabSz="933237">
              <a:defRPr/>
            </a:pPr>
            <a:fld id="{500EE568-FAA9-443C-BD1F-5E7AE0B251A7}" type="slidenum">
              <a:rPr lang="de-DE" sz="1300">
                <a:solidFill>
                  <a:prstClr val="black"/>
                </a:solidFill>
                <a:latin typeface="Calibri" panose="020F0502020204030204"/>
              </a:rPr>
              <a:pPr defTabSz="933237">
                <a:defRPr/>
              </a:pPr>
              <a:t>3</a:t>
            </a:fld>
            <a:endParaRPr lang="de-DE" sz="1300" dirty="0">
              <a:solidFill>
                <a:prstClr val="black"/>
              </a:solidFill>
              <a:latin typeface="Calibri" panose="020F0502020204030204"/>
            </a:endParaRPr>
          </a:p>
        </p:txBody>
      </p:sp>
    </p:spTree>
    <p:extLst>
      <p:ext uri="{BB962C8B-B14F-4D97-AF65-F5344CB8AC3E}">
        <p14:creationId xmlns:p14="http://schemas.microsoft.com/office/powerpoint/2010/main" val="3242058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err="1"/>
              <a:t>Draft</a:t>
            </a:r>
            <a:r>
              <a:rPr lang="de-AT" dirty="0"/>
              <a:t> will </a:t>
            </a:r>
            <a:r>
              <a:rPr lang="de-AT" dirty="0" err="1"/>
              <a:t>be</a:t>
            </a:r>
            <a:r>
              <a:rPr lang="de-AT" dirty="0"/>
              <a:t> </a:t>
            </a:r>
            <a:r>
              <a:rPr lang="de-AT" dirty="0" err="1"/>
              <a:t>received</a:t>
            </a:r>
            <a:r>
              <a:rPr lang="de-AT" dirty="0"/>
              <a:t> </a:t>
            </a:r>
            <a:r>
              <a:rPr lang="de-AT" dirty="0" err="1"/>
              <a:t>before</a:t>
            </a:r>
            <a:r>
              <a:rPr lang="de-AT" dirty="0"/>
              <a:t> </a:t>
            </a:r>
            <a:r>
              <a:rPr lang="de-AT" dirty="0" err="1"/>
              <a:t>the</a:t>
            </a:r>
            <a:r>
              <a:rPr lang="de-AT" dirty="0"/>
              <a:t> </a:t>
            </a:r>
            <a:r>
              <a:rPr lang="de-AT" dirty="0" err="1"/>
              <a:t>tool</a:t>
            </a:r>
            <a:r>
              <a:rPr lang="de-AT" dirty="0"/>
              <a:t> </a:t>
            </a:r>
            <a:r>
              <a:rPr lang="de-AT" dirty="0" err="1"/>
              <a:t>is</a:t>
            </a:r>
            <a:r>
              <a:rPr lang="de-AT" dirty="0"/>
              <a:t> </a:t>
            </a:r>
            <a:r>
              <a:rPr lang="de-AT" dirty="0" err="1"/>
              <a:t>implemented</a:t>
            </a:r>
            <a:r>
              <a:rPr lang="de-AT" dirty="0"/>
              <a:t> </a:t>
            </a:r>
            <a:r>
              <a:rPr lang="de-AT" dirty="0">
                <a:sym typeface="Wingdings" panose="05000000000000000000" pitchFamily="2" charset="2"/>
              </a:rPr>
              <a:t> online </a:t>
            </a:r>
            <a:r>
              <a:rPr lang="de-AT" dirty="0" err="1">
                <a:sym typeface="Wingdings" panose="05000000000000000000" pitchFamily="2" charset="2"/>
              </a:rPr>
              <a:t>version</a:t>
            </a:r>
            <a:r>
              <a:rPr lang="de-AT" dirty="0">
                <a:sym typeface="Wingdings" panose="05000000000000000000" pitchFamily="2" charset="2"/>
              </a:rPr>
              <a:t> </a:t>
            </a:r>
            <a:r>
              <a:rPr lang="de-AT" dirty="0" err="1">
                <a:sym typeface="Wingdings" panose="05000000000000000000" pitchFamily="2" charset="2"/>
              </a:rPr>
              <a:t>can</a:t>
            </a:r>
            <a:r>
              <a:rPr lang="de-AT" dirty="0">
                <a:sym typeface="Wingdings" panose="05000000000000000000" pitchFamily="2" charset="2"/>
              </a:rPr>
              <a:t> </a:t>
            </a:r>
            <a:r>
              <a:rPr lang="de-AT" dirty="0" err="1">
                <a:sym typeface="Wingdings" panose="05000000000000000000" pitchFamily="2" charset="2"/>
              </a:rPr>
              <a:t>be</a:t>
            </a:r>
            <a:r>
              <a:rPr lang="de-AT" dirty="0">
                <a:sym typeface="Wingdings" panose="05000000000000000000" pitchFamily="2" charset="2"/>
              </a:rPr>
              <a:t> </a:t>
            </a:r>
            <a:r>
              <a:rPr lang="de-AT" dirty="0" err="1">
                <a:sym typeface="Wingdings" panose="05000000000000000000" pitchFamily="2" charset="2"/>
              </a:rPr>
              <a:t>tested</a:t>
            </a:r>
            <a:r>
              <a:rPr lang="de-AT" baseline="0" dirty="0">
                <a:sym typeface="Wingdings" panose="05000000000000000000" pitchFamily="2" charset="2"/>
              </a:rPr>
              <a:t> </a:t>
            </a:r>
            <a:r>
              <a:rPr lang="de-AT" baseline="0" dirty="0" err="1">
                <a:sym typeface="Wingdings" panose="05000000000000000000" pitchFamily="2" charset="2"/>
              </a:rPr>
              <a:t>before</a:t>
            </a:r>
            <a:r>
              <a:rPr lang="de-AT" baseline="0" dirty="0">
                <a:sym typeface="Wingdings" panose="05000000000000000000" pitchFamily="2" charset="2"/>
              </a:rPr>
              <a:t> </a:t>
            </a:r>
            <a:r>
              <a:rPr lang="de-AT" baseline="0" dirty="0" err="1">
                <a:sym typeface="Wingdings" panose="05000000000000000000" pitchFamily="2" charset="2"/>
              </a:rPr>
              <a:t>the</a:t>
            </a:r>
            <a:r>
              <a:rPr lang="de-AT" baseline="0" dirty="0">
                <a:sym typeface="Wingdings" panose="05000000000000000000" pitchFamily="2" charset="2"/>
              </a:rPr>
              <a:t> </a:t>
            </a:r>
            <a:r>
              <a:rPr lang="de-AT" baseline="0" dirty="0" err="1">
                <a:sym typeface="Wingdings" panose="05000000000000000000" pitchFamily="2" charset="2"/>
              </a:rPr>
              <a:t>reporting</a:t>
            </a:r>
            <a:r>
              <a:rPr lang="de-AT" baseline="0" dirty="0">
                <a:sym typeface="Wingdings" panose="05000000000000000000" pitchFamily="2" charset="2"/>
              </a:rPr>
              <a:t>!</a:t>
            </a:r>
            <a:endParaRPr lang="en-GB" dirty="0"/>
          </a:p>
        </p:txBody>
      </p:sp>
      <p:sp>
        <p:nvSpPr>
          <p:cNvPr id="4" name="Foliennummernplatzhalter 3"/>
          <p:cNvSpPr>
            <a:spLocks noGrp="1"/>
          </p:cNvSpPr>
          <p:nvPr>
            <p:ph type="sldNum" sz="quarter" idx="10"/>
          </p:nvPr>
        </p:nvSpPr>
        <p:spPr/>
        <p:txBody>
          <a:bodyPr/>
          <a:lstStyle/>
          <a:p>
            <a:fld id="{86D75FEE-ABBF-4077-AC39-89E1B1E0E990}" type="slidenum">
              <a:rPr lang="en-GB" smtClean="0"/>
              <a:t>9</a:t>
            </a:fld>
            <a:endParaRPr lang="en-GB"/>
          </a:p>
        </p:txBody>
      </p:sp>
    </p:spTree>
    <p:extLst>
      <p:ext uri="{BB962C8B-B14F-4D97-AF65-F5344CB8AC3E}">
        <p14:creationId xmlns:p14="http://schemas.microsoft.com/office/powerpoint/2010/main" val="3188092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mailto:office@eusdr-dsp.eu" TargetMode="External"/><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hyperlink" Target="mailto:katharina.lenz@eusdr-dsp.eu" TargetMode="Externa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7FB83-E374-2B49-8437-2A5744776C5C}"/>
              </a:ext>
            </a:extLst>
          </p:cNvPr>
          <p:cNvSpPr>
            <a:spLocks noGrp="1"/>
          </p:cNvSpPr>
          <p:nvPr>
            <p:ph type="ctrTitle"/>
          </p:nvPr>
        </p:nvSpPr>
        <p:spPr>
          <a:xfrm>
            <a:off x="1524000" y="1321146"/>
            <a:ext cx="9144000" cy="706437"/>
          </a:xfrm>
        </p:spPr>
        <p:txBody>
          <a:bodyPr anchor="b">
            <a:normAutofit/>
          </a:bodyPr>
          <a:lstStyle>
            <a:lvl1pPr algn="ctr">
              <a:defRPr sz="4400"/>
            </a:lvl1pPr>
          </a:lstStyle>
          <a:p>
            <a:r>
              <a:rPr lang="de-DE"/>
              <a:t>Titelmasterformat durch Klicken bearbeiten</a:t>
            </a:r>
            <a:endParaRPr lang="en-RO" dirty="0"/>
          </a:p>
        </p:txBody>
      </p:sp>
      <p:sp>
        <p:nvSpPr>
          <p:cNvPr id="3" name="Subtitle 2">
            <a:extLst>
              <a:ext uri="{FF2B5EF4-FFF2-40B4-BE49-F238E27FC236}">
                <a16:creationId xmlns:a16="http://schemas.microsoft.com/office/drawing/2014/main" id="{39507730-0156-F14C-88AB-E1152371E4AB}"/>
              </a:ext>
            </a:extLst>
          </p:cNvPr>
          <p:cNvSpPr>
            <a:spLocks noGrp="1"/>
          </p:cNvSpPr>
          <p:nvPr>
            <p:ph type="subTitle" idx="1"/>
          </p:nvPr>
        </p:nvSpPr>
        <p:spPr>
          <a:xfrm>
            <a:off x="407988" y="2027583"/>
            <a:ext cx="11341100" cy="4373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en-RO" dirty="0"/>
          </a:p>
        </p:txBody>
      </p:sp>
      <p:pic>
        <p:nvPicPr>
          <p:cNvPr id="9" name="Grafik 8">
            <a:extLst>
              <a:ext uri="{FF2B5EF4-FFF2-40B4-BE49-F238E27FC236}">
                <a16:creationId xmlns:a16="http://schemas.microsoft.com/office/drawing/2014/main" id="{13CFC580-BF6E-104E-B821-119118F00220}"/>
              </a:ext>
            </a:extLst>
          </p:cNvPr>
          <p:cNvPicPr>
            <a:picLocks noChangeAspect="1"/>
          </p:cNvPicPr>
          <p:nvPr userDrawn="1"/>
        </p:nvPicPr>
        <p:blipFill>
          <a:blip r:embed="rId2"/>
          <a:srcRect t="17335" b="17335"/>
          <a:stretch/>
        </p:blipFill>
        <p:spPr>
          <a:xfrm>
            <a:off x="407988" y="2464905"/>
            <a:ext cx="11341100" cy="4167671"/>
          </a:xfrm>
          <a:prstGeom prst="wave">
            <a:avLst>
              <a:gd name="adj1" fmla="val 9894"/>
              <a:gd name="adj2" fmla="val 29"/>
            </a:avLst>
          </a:prstGeom>
          <a:effectLst/>
        </p:spPr>
      </p:pic>
      <p:pic>
        <p:nvPicPr>
          <p:cNvPr id="10" name="Grafik 21">
            <a:extLst>
              <a:ext uri="{FF2B5EF4-FFF2-40B4-BE49-F238E27FC236}">
                <a16:creationId xmlns:a16="http://schemas.microsoft.com/office/drawing/2014/main" id="{77B8E649-5FD6-8148-B14E-3EF08DD3D28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2008" b="52556"/>
          <a:stretch/>
        </p:blipFill>
        <p:spPr>
          <a:xfrm flipH="1">
            <a:off x="0" y="5842409"/>
            <a:ext cx="3901441" cy="1015591"/>
          </a:xfrm>
          <a:prstGeom prst="rect">
            <a:avLst/>
          </a:prstGeom>
        </p:spPr>
      </p:pic>
    </p:spTree>
    <p:extLst>
      <p:ext uri="{BB962C8B-B14F-4D97-AF65-F5344CB8AC3E}">
        <p14:creationId xmlns:p14="http://schemas.microsoft.com/office/powerpoint/2010/main" val="366457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4DE8A87-7599-A141-ADC3-2F68EBAB30D0}"/>
              </a:ext>
            </a:extLst>
          </p:cNvPr>
          <p:cNvPicPr>
            <a:picLocks noChangeAspect="1"/>
          </p:cNvPicPr>
          <p:nvPr userDrawn="1"/>
        </p:nvPicPr>
        <p:blipFill>
          <a:blip r:embed="rId2">
            <a:alphaModFix/>
          </a:blip>
          <a:srcRect t="8317" b="8317"/>
          <a:stretch/>
        </p:blipFill>
        <p:spPr>
          <a:xfrm>
            <a:off x="0" y="1363116"/>
            <a:ext cx="12192000" cy="5494883"/>
          </a:xfrm>
          <a:prstGeom prst="rect">
            <a:avLst/>
          </a:prstGeom>
        </p:spPr>
      </p:pic>
      <p:sp>
        <p:nvSpPr>
          <p:cNvPr id="11" name="TextBox 10">
            <a:extLst>
              <a:ext uri="{FF2B5EF4-FFF2-40B4-BE49-F238E27FC236}">
                <a16:creationId xmlns:a16="http://schemas.microsoft.com/office/drawing/2014/main" id="{1101A629-8633-1843-85FB-129760A8994F}"/>
              </a:ext>
            </a:extLst>
          </p:cNvPr>
          <p:cNvSpPr txBox="1"/>
          <p:nvPr userDrawn="1"/>
        </p:nvSpPr>
        <p:spPr>
          <a:xfrm>
            <a:off x="806572" y="2406041"/>
            <a:ext cx="5965372" cy="738664"/>
          </a:xfrm>
          <a:prstGeom prst="rect">
            <a:avLst/>
          </a:prstGeom>
          <a:noFill/>
        </p:spPr>
        <p:txBody>
          <a:bodyPr wrap="square" rtlCol="0">
            <a:spAutoFit/>
          </a:bodyPr>
          <a:lstStyle/>
          <a:p>
            <a:pPr algn="l" rtl="0" fontAlgn="base"/>
            <a:r>
              <a:rPr lang="en-GB" sz="1400" b="1" i="0" u="none" strike="noStrike" kern="1200" dirty="0">
                <a:solidFill>
                  <a:srgbClr val="0E4194"/>
                </a:solidFill>
                <a:effectLst/>
                <a:latin typeface="+mn-lt"/>
                <a:ea typeface="+mn-ea"/>
                <a:cs typeface="+mn-cs"/>
              </a:rPr>
              <a:t>Do not hesitate to contact us!</a:t>
            </a:r>
          </a:p>
          <a:p>
            <a:pPr algn="l" rtl="0" fontAlgn="base"/>
            <a:r>
              <a:rPr lang="en-GB" sz="1400" b="0" i="0" u="none" strike="noStrike" kern="1200" dirty="0">
                <a:solidFill>
                  <a:srgbClr val="0E4194"/>
                </a:solidFill>
                <a:effectLst/>
                <a:latin typeface="+mn-lt"/>
                <a:ea typeface="+mn-ea"/>
                <a:cs typeface="+mn-cs"/>
              </a:rPr>
              <a:t>Danube Strategy Point (DSP)</a:t>
            </a:r>
          </a:p>
          <a:p>
            <a:pPr algn="l" rtl="0" fontAlgn="base"/>
            <a:r>
              <a:rPr lang="en-GB" sz="1400" b="0" i="0" u="none" strike="noStrike" kern="1200" dirty="0">
                <a:solidFill>
                  <a:srgbClr val="0E4194"/>
                </a:solidFill>
                <a:effectLst/>
                <a:latin typeface="+mn-lt"/>
                <a:ea typeface="+mn-ea"/>
                <a:cs typeface="+mn-cs"/>
                <a:hlinkClick r:id="rId3"/>
              </a:rPr>
              <a:t>office@eusdr-dsp.eu</a:t>
            </a:r>
            <a:r>
              <a:rPr lang="en-GB" sz="1400" b="0" i="0" u="none" strike="noStrike" kern="1200" dirty="0">
                <a:solidFill>
                  <a:srgbClr val="0E4194"/>
                </a:solidFill>
                <a:effectLst/>
                <a:latin typeface="+mn-lt"/>
                <a:ea typeface="+mn-ea"/>
                <a:cs typeface="+mn-cs"/>
              </a:rPr>
              <a:t> </a:t>
            </a:r>
          </a:p>
        </p:txBody>
      </p:sp>
      <p:sp>
        <p:nvSpPr>
          <p:cNvPr id="4" name="TextBox 3">
            <a:extLst>
              <a:ext uri="{FF2B5EF4-FFF2-40B4-BE49-F238E27FC236}">
                <a16:creationId xmlns:a16="http://schemas.microsoft.com/office/drawing/2014/main" id="{729323B5-F7C7-7D40-844D-BADF30E21408}"/>
              </a:ext>
            </a:extLst>
          </p:cNvPr>
          <p:cNvSpPr txBox="1"/>
          <p:nvPr userDrawn="1"/>
        </p:nvSpPr>
        <p:spPr>
          <a:xfrm>
            <a:off x="5672779" y="2364372"/>
            <a:ext cx="5473237" cy="738664"/>
          </a:xfrm>
          <a:prstGeom prst="rect">
            <a:avLst/>
          </a:prstGeom>
          <a:noFill/>
        </p:spPr>
        <p:txBody>
          <a:bodyPr wrap="square" rtlCol="0">
            <a:spAutoFit/>
          </a:bodyPr>
          <a:lstStyle/>
          <a:p>
            <a:pPr algn="r" rtl="0" fontAlgn="base"/>
            <a:r>
              <a:rPr lang="en-GB" sz="1400" b="1" i="0" u="none" strike="noStrike" kern="1200" dirty="0">
                <a:solidFill>
                  <a:srgbClr val="0E4194"/>
                </a:solidFill>
                <a:effectLst/>
                <a:latin typeface="+mn-lt"/>
                <a:ea typeface="+mn-ea"/>
                <a:cs typeface="+mn-cs"/>
              </a:rPr>
              <a:t>Katharina Lenz</a:t>
            </a:r>
            <a:endParaRPr lang="en-GB" sz="1400" b="0" i="0" u="none" strike="noStrike" kern="1200" dirty="0">
              <a:solidFill>
                <a:srgbClr val="0E4194"/>
              </a:solidFill>
              <a:effectLst/>
              <a:latin typeface="+mn-lt"/>
              <a:ea typeface="+mn-ea"/>
              <a:cs typeface="+mn-cs"/>
            </a:endParaRPr>
          </a:p>
          <a:p>
            <a:pPr algn="r" rtl="0" fontAlgn="base"/>
            <a:r>
              <a:rPr lang="en-GB" sz="1400" b="0" i="0" u="none" strike="noStrike" kern="1200" dirty="0">
                <a:solidFill>
                  <a:srgbClr val="0E4194"/>
                </a:solidFill>
                <a:effectLst/>
                <a:latin typeface="+mn-lt"/>
                <a:ea typeface="+mn-ea"/>
                <a:cs typeface="+mn-cs"/>
              </a:rPr>
              <a:t>Pillar Officer (1 &amp; 4)</a:t>
            </a:r>
          </a:p>
          <a:p>
            <a:pPr algn="r" rtl="0" fontAlgn="base"/>
            <a:r>
              <a:rPr lang="en-GB" sz="1400" b="0" i="0" u="none" strike="noStrike" kern="1200" dirty="0">
                <a:solidFill>
                  <a:srgbClr val="0E4194"/>
                </a:solidFill>
                <a:effectLst/>
                <a:latin typeface="+mn-lt"/>
                <a:ea typeface="+mn-ea"/>
                <a:cs typeface="+mn-cs"/>
                <a:hlinkClick r:id="rId4"/>
              </a:rPr>
              <a:t>katharina.lenz@eusdr-dsp.eu</a:t>
            </a:r>
            <a:endParaRPr lang="en-GB" sz="1400" b="0" i="0" u="none" strike="noStrike" kern="1200" dirty="0">
              <a:solidFill>
                <a:srgbClr val="0E4194"/>
              </a:solidFill>
              <a:effectLst/>
              <a:latin typeface="+mn-lt"/>
              <a:ea typeface="+mn-ea"/>
              <a:cs typeface="+mn-cs"/>
            </a:endParaRPr>
          </a:p>
        </p:txBody>
      </p:sp>
      <p:sp>
        <p:nvSpPr>
          <p:cNvPr id="6" name="TextBox 10">
            <a:extLst>
              <a:ext uri="{FF2B5EF4-FFF2-40B4-BE49-F238E27FC236}">
                <a16:creationId xmlns:a16="http://schemas.microsoft.com/office/drawing/2014/main" id="{1101A629-8633-1843-85FB-129760A8994F}"/>
              </a:ext>
            </a:extLst>
          </p:cNvPr>
          <p:cNvSpPr txBox="1"/>
          <p:nvPr userDrawn="1"/>
        </p:nvSpPr>
        <p:spPr>
          <a:xfrm>
            <a:off x="2514000" y="1504782"/>
            <a:ext cx="7164000" cy="553998"/>
          </a:xfrm>
          <a:prstGeom prst="rect">
            <a:avLst/>
          </a:prstGeom>
          <a:noFill/>
        </p:spPr>
        <p:txBody>
          <a:bodyPr wrap="square" rtlCol="0">
            <a:spAutoFit/>
          </a:bodyPr>
          <a:lstStyle/>
          <a:p>
            <a:pPr algn="ctr" rtl="0" fontAlgn="base"/>
            <a:r>
              <a:rPr lang="en-GB" sz="3000" b="1" i="0" u="none" strike="noStrike" kern="1200" noProof="0" dirty="0">
                <a:solidFill>
                  <a:srgbClr val="0E4194"/>
                </a:solidFill>
                <a:effectLst/>
                <a:latin typeface="+mn-lt"/>
                <a:ea typeface="+mn-ea"/>
                <a:cs typeface="+mn-cs"/>
              </a:rPr>
              <a:t>Thank you very much</a:t>
            </a:r>
            <a:r>
              <a:rPr lang="en-GB" sz="3000" b="1" i="0" u="none" strike="noStrike" kern="1200" baseline="0" noProof="0" dirty="0">
                <a:solidFill>
                  <a:srgbClr val="0E4194"/>
                </a:solidFill>
                <a:effectLst/>
                <a:latin typeface="+mn-lt"/>
                <a:ea typeface="+mn-ea"/>
                <a:cs typeface="+mn-cs"/>
              </a:rPr>
              <a:t> for your attention!</a:t>
            </a:r>
            <a:endParaRPr lang="en-GB" sz="3000" b="0" i="0" u="none" strike="noStrike" kern="1200" noProof="0" dirty="0">
              <a:solidFill>
                <a:srgbClr val="0E4194"/>
              </a:solidFill>
              <a:effectLst/>
              <a:latin typeface="+mn-lt"/>
              <a:ea typeface="+mn-ea"/>
              <a:cs typeface="+mn-cs"/>
            </a:endParaRPr>
          </a:p>
        </p:txBody>
      </p:sp>
    </p:spTree>
    <p:extLst>
      <p:ext uri="{BB962C8B-B14F-4D97-AF65-F5344CB8AC3E}">
        <p14:creationId xmlns:p14="http://schemas.microsoft.com/office/powerpoint/2010/main" val="940804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pic>
        <p:nvPicPr>
          <p:cNvPr id="5"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1178754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a:prstGeom prst="rect">
            <a:avLst/>
          </a:prstGeom>
        </p:spPr>
        <p:txBody>
          <a:bodyPr anchor="b"/>
          <a:lstStyle>
            <a:lvl1pPr algn="ctr">
              <a:defRPr sz="6000"/>
            </a:lvl1pPr>
          </a:lstStyle>
          <a:p>
            <a:r>
              <a:rPr lang="de-DE"/>
              <a:t>Titelmasterformat durch Klicken bearbeiten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en-US" dirty="0"/>
          </a:p>
        </p:txBody>
      </p:sp>
      <p:sp>
        <p:nvSpPr>
          <p:cNvPr id="4" name="Date Placeholder 3"/>
          <p:cNvSpPr>
            <a:spLocks noGrp="1"/>
          </p:cNvSpPr>
          <p:nvPr>
            <p:ph type="dt" sz="half" idx="10"/>
          </p:nvPr>
        </p:nvSpPr>
        <p:spPr/>
        <p:txBody>
          <a:body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de-DE"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7"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20250615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de-DE"/>
              <a:t>Titelmasterformat durch Klicken bearbeiten</a:t>
            </a:r>
            <a:endParaRPr lang="en-US" dirty="0"/>
          </a:p>
        </p:txBody>
      </p:sp>
      <p:sp>
        <p:nvSpPr>
          <p:cNvPr id="3" name="Content Placeholder 2"/>
          <p:cNvSpPr>
            <a:spLocks noGrp="1"/>
          </p:cNvSpPr>
          <p:nvPr>
            <p:ph idx="1"/>
          </p:nvPr>
        </p:nvSpPr>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de-DE"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7"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838581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a:prstGeom prst="rect">
            <a:avLst/>
          </a:prstGeom>
        </p:spPr>
        <p:txBody>
          <a:bodyPr anchor="b"/>
          <a:lstStyle>
            <a:lvl1pPr>
              <a:defRPr sz="6000"/>
            </a:lvl1pPr>
          </a:lstStyle>
          <a:p>
            <a:r>
              <a:rPr lang="de-DE"/>
              <a:t>Titelmasterformat durch Klicken bearbeiten</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4" name="Date Placeholder 3"/>
          <p:cNvSpPr>
            <a:spLocks noGrp="1"/>
          </p:cNvSpPr>
          <p:nvPr>
            <p:ph type="dt" sz="half" idx="10"/>
          </p:nvPr>
        </p:nvSpPr>
        <p:spPr/>
        <p:txBody>
          <a:body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de-DE"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7"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19092131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de-DE"/>
              <a:t>Titelmasterformat durch Klicken bearbeiten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de-DE"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8"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590716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de-DE"/>
              <a:t>Titelmasterformat durch Klicken bearbeiten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Content Placeholder 3"/>
          <p:cNvSpPr>
            <a:spLocks noGrp="1"/>
          </p:cNvSpPr>
          <p:nvPr>
            <p:ph sz="half" idx="2"/>
          </p:nvPr>
        </p:nvSpPr>
        <p:spPr>
          <a:xfrm>
            <a:off x="839789" y="2505075"/>
            <a:ext cx="5157787"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Content Placeholder 5"/>
          <p:cNvSpPr>
            <a:spLocks noGrp="1"/>
          </p:cNvSpPr>
          <p:nvPr>
            <p:ph sz="quarter" idx="4"/>
          </p:nvPr>
        </p:nvSpPr>
        <p:spPr>
          <a:xfrm>
            <a:off x="6172201" y="2505075"/>
            <a:ext cx="5183188"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de-DE"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10"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3292436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de-DE"/>
              <a:t>Titelmasterformat durch Klicken bearbeiten</a:t>
            </a:r>
            <a:endParaRPr lang="en-US" dirty="0"/>
          </a:p>
        </p:txBody>
      </p:sp>
      <p:sp>
        <p:nvSpPr>
          <p:cNvPr id="3" name="Date Placeholder 2"/>
          <p:cNvSpPr>
            <a:spLocks noGrp="1"/>
          </p:cNvSpPr>
          <p:nvPr>
            <p:ph type="dt" sz="half" idx="10"/>
          </p:nvPr>
        </p:nvSpPr>
        <p:spPr/>
        <p:txBody>
          <a:body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de-DE"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6"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35840288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de-DE"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5"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26475194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de-DE"/>
              <a:t>Titelmasterformat durch Klicken bearbeiten</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e Placeholder 4"/>
          <p:cNvSpPr>
            <a:spLocks noGrp="1"/>
          </p:cNvSpPr>
          <p:nvPr>
            <p:ph type="dt" sz="half" idx="10"/>
          </p:nvPr>
        </p:nvSpPr>
        <p:spPr/>
        <p:txBody>
          <a:body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de-DE"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8"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2526352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59D98-C084-FD41-8E93-3BF9B2FA624C}"/>
              </a:ext>
            </a:extLst>
          </p:cNvPr>
          <p:cNvSpPr>
            <a:spLocks noGrp="1"/>
          </p:cNvSpPr>
          <p:nvPr>
            <p:ph type="title"/>
          </p:nvPr>
        </p:nvSpPr>
        <p:spPr>
          <a:xfrm>
            <a:off x="407988" y="1251585"/>
            <a:ext cx="11341100" cy="1044353"/>
          </a:xfrm>
        </p:spPr>
        <p:txBody>
          <a:bodyPr/>
          <a:lstStyle>
            <a:lvl1pPr algn="l">
              <a:defRPr/>
            </a:lvl1pPr>
          </a:lstStyle>
          <a:p>
            <a:r>
              <a:rPr lang="de-DE"/>
              <a:t>Titelmasterformat durch Klicken bearbeiten</a:t>
            </a:r>
            <a:endParaRPr lang="en-RO" dirty="0"/>
          </a:p>
        </p:txBody>
      </p:sp>
      <p:sp>
        <p:nvSpPr>
          <p:cNvPr id="3" name="Content Placeholder 2">
            <a:extLst>
              <a:ext uri="{FF2B5EF4-FFF2-40B4-BE49-F238E27FC236}">
                <a16:creationId xmlns:a16="http://schemas.microsoft.com/office/drawing/2014/main" id="{5B7E763D-B61A-2C40-9CAB-66A4938E2C40}"/>
              </a:ext>
            </a:extLst>
          </p:cNvPr>
          <p:cNvSpPr>
            <a:spLocks noGrp="1"/>
          </p:cNvSpPr>
          <p:nvPr>
            <p:ph idx="1"/>
          </p:nvPr>
        </p:nvSpPr>
        <p:spPr>
          <a:xfrm>
            <a:off x="407988" y="2295938"/>
            <a:ext cx="11341100" cy="4336637"/>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Tree>
    <p:extLst>
      <p:ext uri="{BB962C8B-B14F-4D97-AF65-F5344CB8AC3E}">
        <p14:creationId xmlns:p14="http://schemas.microsoft.com/office/powerpoint/2010/main" val="18897474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de-DE"/>
              <a:t>Titelmasterformat durch Klicken bearbeiten</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dirty="0"/>
              <a:t>Bild durch Klicken auf Symbol hinzufügen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e Placeholder 4"/>
          <p:cNvSpPr>
            <a:spLocks noGrp="1"/>
          </p:cNvSpPr>
          <p:nvPr>
            <p:ph type="dt" sz="half" idx="10"/>
          </p:nvPr>
        </p:nvSpPr>
        <p:spPr/>
        <p:txBody>
          <a:body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de-DE"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8"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3458858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de-DE"/>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de-DE"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8"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22737002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a:prstGeom prst="rect">
            <a:avLst/>
          </a:prstGeom>
        </p:spPr>
        <p:txBody>
          <a:bodyPr vert="eaVert"/>
          <a:lstStyle/>
          <a:p>
            <a:r>
              <a:rPr lang="de-DE"/>
              <a:t>Titelmasterformat durch Klicken bearbeiten</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de-DE"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9"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12820112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elfolie">
    <p:spTree>
      <p:nvGrpSpPr>
        <p:cNvPr id="1" name=""/>
        <p:cNvGrpSpPr/>
        <p:nvPr/>
      </p:nvGrpSpPr>
      <p:grpSpPr>
        <a:xfrm>
          <a:off x="0" y="0"/>
          <a:ext cx="0" cy="0"/>
          <a:chOff x="0" y="0"/>
          <a:chExt cx="0" cy="0"/>
        </a:xfrm>
      </p:grpSpPr>
      <p:pic>
        <p:nvPicPr>
          <p:cNvPr id="5" name="Grafik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spTree>
    <p:extLst>
      <p:ext uri="{BB962C8B-B14F-4D97-AF65-F5344CB8AC3E}">
        <p14:creationId xmlns:p14="http://schemas.microsoft.com/office/powerpoint/2010/main" val="3479817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3629B-CF23-FB45-816F-792DBCCE6B17}"/>
              </a:ext>
            </a:extLst>
          </p:cNvPr>
          <p:cNvSpPr>
            <a:spLocks noGrp="1"/>
          </p:cNvSpPr>
          <p:nvPr>
            <p:ph type="title"/>
          </p:nvPr>
        </p:nvSpPr>
        <p:spPr>
          <a:xfrm>
            <a:off x="407988" y="1395975"/>
            <a:ext cx="11341100" cy="755554"/>
          </a:xfrm>
        </p:spPr>
        <p:txBody>
          <a:bodyPr anchor="b">
            <a:normAutofit/>
          </a:bodyPr>
          <a:lstStyle>
            <a:lvl1pPr>
              <a:defRPr sz="4400"/>
            </a:lvl1pPr>
          </a:lstStyle>
          <a:p>
            <a:r>
              <a:rPr lang="de-DE"/>
              <a:t>Titelmasterformat durch Klicken bearbeiten</a:t>
            </a:r>
            <a:endParaRPr lang="en-RO" dirty="0"/>
          </a:p>
        </p:txBody>
      </p:sp>
      <p:sp>
        <p:nvSpPr>
          <p:cNvPr id="3" name="Text Placeholder 2">
            <a:extLst>
              <a:ext uri="{FF2B5EF4-FFF2-40B4-BE49-F238E27FC236}">
                <a16:creationId xmlns:a16="http://schemas.microsoft.com/office/drawing/2014/main" id="{7FD6B7CD-0A1A-6F46-B617-3553EF8234A1}"/>
              </a:ext>
            </a:extLst>
          </p:cNvPr>
          <p:cNvSpPr>
            <a:spLocks noGrp="1"/>
          </p:cNvSpPr>
          <p:nvPr>
            <p:ph type="body" idx="1"/>
          </p:nvPr>
        </p:nvSpPr>
        <p:spPr>
          <a:xfrm>
            <a:off x="407988" y="4320522"/>
            <a:ext cx="113411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Tree>
    <p:extLst>
      <p:ext uri="{BB962C8B-B14F-4D97-AF65-F5344CB8AC3E}">
        <p14:creationId xmlns:p14="http://schemas.microsoft.com/office/powerpoint/2010/main" val="3583955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7AAC5-B854-7C46-AF70-B708A9FB4786}"/>
              </a:ext>
            </a:extLst>
          </p:cNvPr>
          <p:cNvSpPr>
            <a:spLocks noGrp="1"/>
          </p:cNvSpPr>
          <p:nvPr>
            <p:ph type="title"/>
          </p:nvPr>
        </p:nvSpPr>
        <p:spPr>
          <a:xfrm>
            <a:off x="407988" y="1260550"/>
            <a:ext cx="11341100" cy="1044353"/>
          </a:xfrm>
        </p:spPr>
        <p:txBody>
          <a:bodyPr/>
          <a:lstStyle/>
          <a:p>
            <a:r>
              <a:rPr lang="de-DE"/>
              <a:t>Titelmasterformat durch Klicken bearbeiten</a:t>
            </a:r>
            <a:endParaRPr lang="en-RO" dirty="0"/>
          </a:p>
        </p:txBody>
      </p:sp>
      <p:sp>
        <p:nvSpPr>
          <p:cNvPr id="3" name="Content Placeholder 2">
            <a:extLst>
              <a:ext uri="{FF2B5EF4-FFF2-40B4-BE49-F238E27FC236}">
                <a16:creationId xmlns:a16="http://schemas.microsoft.com/office/drawing/2014/main" id="{048ECB85-1262-174C-8A88-56087F4106C3}"/>
              </a:ext>
            </a:extLst>
          </p:cNvPr>
          <p:cNvSpPr>
            <a:spLocks noGrp="1"/>
          </p:cNvSpPr>
          <p:nvPr>
            <p:ph sz="half" idx="1"/>
          </p:nvPr>
        </p:nvSpPr>
        <p:spPr>
          <a:xfrm>
            <a:off x="407987" y="2384612"/>
            <a:ext cx="5544577" cy="3792351"/>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
        <p:nvSpPr>
          <p:cNvPr id="4" name="Content Placeholder 3">
            <a:extLst>
              <a:ext uri="{FF2B5EF4-FFF2-40B4-BE49-F238E27FC236}">
                <a16:creationId xmlns:a16="http://schemas.microsoft.com/office/drawing/2014/main" id="{BEC3C3C3-4495-6245-8DB3-0CB77DBDE03D}"/>
              </a:ext>
            </a:extLst>
          </p:cNvPr>
          <p:cNvSpPr>
            <a:spLocks noGrp="1"/>
          </p:cNvSpPr>
          <p:nvPr>
            <p:ph sz="half" idx="2"/>
          </p:nvPr>
        </p:nvSpPr>
        <p:spPr>
          <a:xfrm>
            <a:off x="5952564" y="2384611"/>
            <a:ext cx="5796524" cy="3792352"/>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Tree>
    <p:extLst>
      <p:ext uri="{BB962C8B-B14F-4D97-AF65-F5344CB8AC3E}">
        <p14:creationId xmlns:p14="http://schemas.microsoft.com/office/powerpoint/2010/main" val="615247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D6B52-CF27-F542-AFBD-63068D4649DD}"/>
              </a:ext>
            </a:extLst>
          </p:cNvPr>
          <p:cNvSpPr>
            <a:spLocks noGrp="1"/>
          </p:cNvSpPr>
          <p:nvPr>
            <p:ph type="title"/>
          </p:nvPr>
        </p:nvSpPr>
        <p:spPr>
          <a:xfrm>
            <a:off x="407988" y="1109196"/>
            <a:ext cx="11341100" cy="1325563"/>
          </a:xfrm>
        </p:spPr>
        <p:txBody>
          <a:bodyPr/>
          <a:lstStyle/>
          <a:p>
            <a:r>
              <a:rPr lang="de-DE"/>
              <a:t>Titelmasterformat durch Klicken bearbeiten</a:t>
            </a:r>
            <a:endParaRPr lang="en-RO" dirty="0"/>
          </a:p>
        </p:txBody>
      </p:sp>
      <p:sp>
        <p:nvSpPr>
          <p:cNvPr id="3" name="Text Placeholder 2">
            <a:extLst>
              <a:ext uri="{FF2B5EF4-FFF2-40B4-BE49-F238E27FC236}">
                <a16:creationId xmlns:a16="http://schemas.microsoft.com/office/drawing/2014/main" id="{7A38DF65-BA17-4A48-91D4-4B60661B3FD8}"/>
              </a:ext>
            </a:extLst>
          </p:cNvPr>
          <p:cNvSpPr>
            <a:spLocks noGrp="1"/>
          </p:cNvSpPr>
          <p:nvPr>
            <p:ph type="body" idx="1"/>
          </p:nvPr>
        </p:nvSpPr>
        <p:spPr>
          <a:xfrm>
            <a:off x="407988" y="2501153"/>
            <a:ext cx="5586411" cy="58270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Content Placeholder 3">
            <a:extLst>
              <a:ext uri="{FF2B5EF4-FFF2-40B4-BE49-F238E27FC236}">
                <a16:creationId xmlns:a16="http://schemas.microsoft.com/office/drawing/2014/main" id="{346C3E6A-EF91-714A-8864-16BE3DB7CCE9}"/>
              </a:ext>
            </a:extLst>
          </p:cNvPr>
          <p:cNvSpPr>
            <a:spLocks noGrp="1"/>
          </p:cNvSpPr>
          <p:nvPr>
            <p:ph sz="half" idx="2"/>
          </p:nvPr>
        </p:nvSpPr>
        <p:spPr>
          <a:xfrm>
            <a:off x="407988" y="3173505"/>
            <a:ext cx="5589587" cy="345907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
        <p:nvSpPr>
          <p:cNvPr id="5" name="Text Placeholder 4">
            <a:extLst>
              <a:ext uri="{FF2B5EF4-FFF2-40B4-BE49-F238E27FC236}">
                <a16:creationId xmlns:a16="http://schemas.microsoft.com/office/drawing/2014/main" id="{2571EA7D-695F-6647-9589-31F5CC4C43E8}"/>
              </a:ext>
            </a:extLst>
          </p:cNvPr>
          <p:cNvSpPr>
            <a:spLocks noGrp="1"/>
          </p:cNvSpPr>
          <p:nvPr>
            <p:ph type="body" sz="quarter" idx="3"/>
          </p:nvPr>
        </p:nvSpPr>
        <p:spPr>
          <a:xfrm>
            <a:off x="6169024" y="2501152"/>
            <a:ext cx="5576888" cy="58270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Content Placeholder 5">
            <a:extLst>
              <a:ext uri="{FF2B5EF4-FFF2-40B4-BE49-F238E27FC236}">
                <a16:creationId xmlns:a16="http://schemas.microsoft.com/office/drawing/2014/main" id="{25C55DCF-92E4-3447-8016-295A96A42422}"/>
              </a:ext>
            </a:extLst>
          </p:cNvPr>
          <p:cNvSpPr>
            <a:spLocks noGrp="1"/>
          </p:cNvSpPr>
          <p:nvPr>
            <p:ph sz="quarter" idx="4"/>
          </p:nvPr>
        </p:nvSpPr>
        <p:spPr>
          <a:xfrm>
            <a:off x="6172200" y="3173505"/>
            <a:ext cx="5576888" cy="345907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Tree>
    <p:extLst>
      <p:ext uri="{BB962C8B-B14F-4D97-AF65-F5344CB8AC3E}">
        <p14:creationId xmlns:p14="http://schemas.microsoft.com/office/powerpoint/2010/main" val="423179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157B1-40EE-934D-96F8-B04F3F73A5B7}"/>
              </a:ext>
            </a:extLst>
          </p:cNvPr>
          <p:cNvSpPr>
            <a:spLocks noGrp="1"/>
          </p:cNvSpPr>
          <p:nvPr>
            <p:ph type="title"/>
          </p:nvPr>
        </p:nvSpPr>
        <p:spPr>
          <a:xfrm>
            <a:off x="407988" y="1251585"/>
            <a:ext cx="10945812" cy="1044353"/>
          </a:xfrm>
        </p:spPr>
        <p:txBody>
          <a:bodyPr/>
          <a:lstStyle/>
          <a:p>
            <a:r>
              <a:rPr lang="de-DE"/>
              <a:t>Titelmasterformat durch Klicken bearbeiten</a:t>
            </a:r>
            <a:endParaRPr lang="en-RO" dirty="0"/>
          </a:p>
        </p:txBody>
      </p:sp>
    </p:spTree>
    <p:extLst>
      <p:ext uri="{BB962C8B-B14F-4D97-AF65-F5344CB8AC3E}">
        <p14:creationId xmlns:p14="http://schemas.microsoft.com/office/powerpoint/2010/main" val="2841640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054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F08FD-EE8F-5D42-936C-8907D111B409}"/>
              </a:ext>
            </a:extLst>
          </p:cNvPr>
          <p:cNvSpPr>
            <a:spLocks noGrp="1"/>
          </p:cNvSpPr>
          <p:nvPr>
            <p:ph type="title"/>
          </p:nvPr>
        </p:nvSpPr>
        <p:spPr>
          <a:xfrm>
            <a:off x="839788" y="1133060"/>
            <a:ext cx="3932237" cy="924339"/>
          </a:xfrm>
        </p:spPr>
        <p:txBody>
          <a:bodyPr anchor="b"/>
          <a:lstStyle>
            <a:lvl1pPr>
              <a:defRPr sz="3200"/>
            </a:lvl1pPr>
          </a:lstStyle>
          <a:p>
            <a:r>
              <a:rPr lang="de-DE"/>
              <a:t>Titelmasterformat durch Klicken bearbeiten</a:t>
            </a:r>
            <a:endParaRPr lang="en-RO" dirty="0"/>
          </a:p>
        </p:txBody>
      </p:sp>
      <p:sp>
        <p:nvSpPr>
          <p:cNvPr id="3" name="Content Placeholder 2">
            <a:extLst>
              <a:ext uri="{FF2B5EF4-FFF2-40B4-BE49-F238E27FC236}">
                <a16:creationId xmlns:a16="http://schemas.microsoft.com/office/drawing/2014/main" id="{719F18C9-5B64-704E-B417-9517A9BDEE24}"/>
              </a:ext>
            </a:extLst>
          </p:cNvPr>
          <p:cNvSpPr>
            <a:spLocks noGrp="1"/>
          </p:cNvSpPr>
          <p:nvPr>
            <p:ph idx="1"/>
          </p:nvPr>
        </p:nvSpPr>
        <p:spPr>
          <a:xfrm>
            <a:off x="5180012" y="1133060"/>
            <a:ext cx="6172200" cy="549951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
        <p:nvSpPr>
          <p:cNvPr id="4" name="Text Placeholder 3">
            <a:extLst>
              <a:ext uri="{FF2B5EF4-FFF2-40B4-BE49-F238E27FC236}">
                <a16:creationId xmlns:a16="http://schemas.microsoft.com/office/drawing/2014/main" id="{235228E1-D57C-8046-A03A-47B379974A31}"/>
              </a:ext>
            </a:extLst>
          </p:cNvPr>
          <p:cNvSpPr>
            <a:spLocks noGrp="1"/>
          </p:cNvSpPr>
          <p:nvPr>
            <p:ph type="body" sz="half" idx="2"/>
          </p:nvPr>
        </p:nvSpPr>
        <p:spPr>
          <a:xfrm>
            <a:off x="839788" y="2057399"/>
            <a:ext cx="3932237" cy="4575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336468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13BBA-2863-4E45-9092-1913488BD86A}"/>
              </a:ext>
            </a:extLst>
          </p:cNvPr>
          <p:cNvSpPr>
            <a:spLocks noGrp="1"/>
          </p:cNvSpPr>
          <p:nvPr>
            <p:ph type="title"/>
          </p:nvPr>
        </p:nvSpPr>
        <p:spPr>
          <a:xfrm>
            <a:off x="839788" y="1103242"/>
            <a:ext cx="3932237" cy="954157"/>
          </a:xfrm>
        </p:spPr>
        <p:txBody>
          <a:bodyPr anchor="b"/>
          <a:lstStyle>
            <a:lvl1pPr>
              <a:defRPr sz="3200"/>
            </a:lvl1pPr>
          </a:lstStyle>
          <a:p>
            <a:r>
              <a:rPr lang="de-DE"/>
              <a:t>Titelmasterformat durch Klicken bearbeiten</a:t>
            </a:r>
            <a:endParaRPr lang="en-RO"/>
          </a:p>
        </p:txBody>
      </p:sp>
      <p:sp>
        <p:nvSpPr>
          <p:cNvPr id="3" name="Picture Placeholder 2">
            <a:extLst>
              <a:ext uri="{FF2B5EF4-FFF2-40B4-BE49-F238E27FC236}">
                <a16:creationId xmlns:a16="http://schemas.microsoft.com/office/drawing/2014/main" id="{46FDD713-282A-5745-875B-FA33903C6410}"/>
              </a:ext>
            </a:extLst>
          </p:cNvPr>
          <p:cNvSpPr>
            <a:spLocks noGrp="1"/>
          </p:cNvSpPr>
          <p:nvPr>
            <p:ph type="pic" idx="1"/>
          </p:nvPr>
        </p:nvSpPr>
        <p:spPr>
          <a:xfrm>
            <a:off x="5180012" y="1103242"/>
            <a:ext cx="6172200" cy="552933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RO"/>
          </a:p>
        </p:txBody>
      </p:sp>
      <p:sp>
        <p:nvSpPr>
          <p:cNvPr id="4" name="Text Placeholder 3">
            <a:extLst>
              <a:ext uri="{FF2B5EF4-FFF2-40B4-BE49-F238E27FC236}">
                <a16:creationId xmlns:a16="http://schemas.microsoft.com/office/drawing/2014/main" id="{96090B43-C86B-4948-8EA7-FD9B8DA9A9FE}"/>
              </a:ext>
            </a:extLst>
          </p:cNvPr>
          <p:cNvSpPr>
            <a:spLocks noGrp="1"/>
          </p:cNvSpPr>
          <p:nvPr>
            <p:ph type="body" sz="half" idx="2"/>
          </p:nvPr>
        </p:nvSpPr>
        <p:spPr>
          <a:xfrm>
            <a:off x="839788" y="2057399"/>
            <a:ext cx="3932237" cy="4575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11085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A94B11-C896-584D-9817-25ADBBA5E8D0}"/>
              </a:ext>
            </a:extLst>
          </p:cNvPr>
          <p:cNvSpPr>
            <a:spLocks noGrp="1"/>
          </p:cNvSpPr>
          <p:nvPr>
            <p:ph type="title"/>
          </p:nvPr>
        </p:nvSpPr>
        <p:spPr>
          <a:xfrm>
            <a:off x="407988" y="1251585"/>
            <a:ext cx="11341100" cy="1044353"/>
          </a:xfrm>
          <a:prstGeom prst="rect">
            <a:avLst/>
          </a:prstGeom>
        </p:spPr>
        <p:txBody>
          <a:bodyPr vert="horz" lIns="91440" tIns="45720" rIns="91440" bIns="45720" rtlCol="0" anchor="ctr">
            <a:normAutofit/>
          </a:bodyPr>
          <a:lstStyle/>
          <a:p>
            <a:r>
              <a:rPr lang="de-DE"/>
              <a:t>Titelmasterformat durch Klicken bearbeiten</a:t>
            </a:r>
            <a:endParaRPr lang="en-RO" dirty="0"/>
          </a:p>
        </p:txBody>
      </p:sp>
      <p:sp>
        <p:nvSpPr>
          <p:cNvPr id="3" name="Text Placeholder 2">
            <a:extLst>
              <a:ext uri="{FF2B5EF4-FFF2-40B4-BE49-F238E27FC236}">
                <a16:creationId xmlns:a16="http://schemas.microsoft.com/office/drawing/2014/main" id="{7E12D51E-5411-5747-BE1A-45CAAFBD94C8}"/>
              </a:ext>
            </a:extLst>
          </p:cNvPr>
          <p:cNvSpPr>
            <a:spLocks noGrp="1"/>
          </p:cNvSpPr>
          <p:nvPr>
            <p:ph type="body" idx="1"/>
          </p:nvPr>
        </p:nvSpPr>
        <p:spPr>
          <a:xfrm>
            <a:off x="407988" y="4267200"/>
            <a:ext cx="11341100" cy="2365375"/>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pic>
        <p:nvPicPr>
          <p:cNvPr id="7" name="Grafik 9">
            <a:extLst>
              <a:ext uri="{FF2B5EF4-FFF2-40B4-BE49-F238E27FC236}">
                <a16:creationId xmlns:a16="http://schemas.microsoft.com/office/drawing/2014/main" id="{C2D8E58E-AC49-D146-BF5D-C6A155EAF247}"/>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80852" y="134809"/>
            <a:ext cx="11630295" cy="1044353"/>
          </a:xfrm>
          <a:prstGeom prst="rect">
            <a:avLst/>
          </a:prstGeom>
        </p:spPr>
      </p:pic>
      <p:pic>
        <p:nvPicPr>
          <p:cNvPr id="9" name="Grafik 21">
            <a:extLst>
              <a:ext uri="{FF2B5EF4-FFF2-40B4-BE49-F238E27FC236}">
                <a16:creationId xmlns:a16="http://schemas.microsoft.com/office/drawing/2014/main" id="{C09F7757-0AC4-5445-84AE-C48BBF96B6DE}"/>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r="32008" b="52556"/>
          <a:stretch/>
        </p:blipFill>
        <p:spPr>
          <a:xfrm flipH="1">
            <a:off x="0" y="5842409"/>
            <a:ext cx="3901441" cy="1015591"/>
          </a:xfrm>
          <a:prstGeom prst="rect">
            <a:avLst/>
          </a:prstGeom>
        </p:spPr>
      </p:pic>
    </p:spTree>
    <p:extLst>
      <p:ext uri="{BB962C8B-B14F-4D97-AF65-F5344CB8AC3E}">
        <p14:creationId xmlns:p14="http://schemas.microsoft.com/office/powerpoint/2010/main" val="16750239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72" r:id="rId11"/>
  </p:sldLayoutIdLst>
  <p:txStyles>
    <p:titleStyle>
      <a:lvl1pPr algn="ctr" defTabSz="914400" rtl="0" eaLnBrk="1" latinLnBrk="0" hangingPunct="1">
        <a:lnSpc>
          <a:spcPct val="90000"/>
        </a:lnSpc>
        <a:spcBef>
          <a:spcPct val="0"/>
        </a:spcBef>
        <a:buNone/>
        <a:defRPr sz="4400" b="1" kern="1200">
          <a:solidFill>
            <a:srgbClr val="0E4194"/>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rgbClr val="0E419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42" userDrawn="1">
          <p15:clr>
            <a:srgbClr val="F26B43"/>
          </p15:clr>
        </p15:guide>
        <p15:guide id="2" pos="257" userDrawn="1">
          <p15:clr>
            <a:srgbClr val="F26B43"/>
          </p15:clr>
        </p15:guide>
        <p15:guide id="3" orient="horz" pos="4178" userDrawn="1">
          <p15:clr>
            <a:srgbClr val="F26B43"/>
          </p15:clr>
        </p15:guide>
        <p15:guide id="4" pos="740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2FEEA9-0290-4C4C-86FB-AA6E9601D2ED}" type="datetimeFigureOut">
              <a:rPr lang="de-DE" smtClean="0">
                <a:solidFill>
                  <a:prstClr val="black">
                    <a:tint val="75000"/>
                  </a:prstClr>
                </a:solidFill>
              </a:rPr>
              <a:pPr/>
              <a:t>26.05.2021</a:t>
            </a:fld>
            <a:endParaRPr lang="de-DE" dirty="0">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E18B8-3DC2-43F3-B6EF-CBA19892AF15}" type="slidenum">
              <a:rPr lang="de-DE" smtClean="0">
                <a:solidFill>
                  <a:prstClr val="black">
                    <a:tint val="75000"/>
                  </a:prstClr>
                </a:solidFill>
              </a:rPr>
              <a:pPr/>
              <a:t>‹#›</a:t>
            </a:fld>
            <a:endParaRPr lang="de-DE" dirty="0">
              <a:solidFill>
                <a:prstClr val="black">
                  <a:tint val="75000"/>
                </a:prstClr>
              </a:solidFill>
            </a:endParaRPr>
          </a:p>
        </p:txBody>
      </p:sp>
      <p:pic>
        <p:nvPicPr>
          <p:cNvPr id="8" name="Grafik 2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flipH="1">
            <a:off x="-2448810" y="5842409"/>
            <a:ext cx="7650731" cy="2140611"/>
          </a:xfrm>
          <a:prstGeom prst="rect">
            <a:avLst/>
          </a:prstGeom>
        </p:spPr>
      </p:pic>
      <p:pic>
        <p:nvPicPr>
          <p:cNvPr id="10" name="Grafik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19568"/>
            <a:ext cx="12192000" cy="821094"/>
          </a:xfrm>
          <a:prstGeom prst="rect">
            <a:avLst/>
          </a:prstGeom>
        </p:spPr>
      </p:pic>
    </p:spTree>
    <p:extLst>
      <p:ext uri="{BB962C8B-B14F-4D97-AF65-F5344CB8AC3E}">
        <p14:creationId xmlns:p14="http://schemas.microsoft.com/office/powerpoint/2010/main" val="387956247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danube-region.eu/communication-tools/eusdr-comm-strategy-visual-identity/" TargetMode="External"/><Relationship Id="rId2" Type="http://schemas.openxmlformats.org/officeDocument/2006/relationships/hyperlink" Target="http://www.danube-region.eu/" TargetMode="Externa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14.xml.rels><?xml version="1.0" encoding="UTF-8" standalone="yes"?>
<Relationships xmlns="http://schemas.openxmlformats.org/package/2006/relationships"><Relationship Id="rId3" Type="http://schemas.openxmlformats.org/officeDocument/2006/relationships/hyperlink" Target="https://danube-region.eu/mdocuments-library/" TargetMode="External"/><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hyperlink" Target="mailto:office@eusdr-dsp.eu" TargetMode="External"/><Relationship Id="rId4" Type="http://schemas.openxmlformats.org/officeDocument/2006/relationships/hyperlink" Target="https://danube-region.eu/my-account/"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hyperlink" Target="http://www.danube-region.eu/" TargetMode="External"/><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s://danube-region.eu/about/key-documents/" TargetMode="Externa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sv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diagramLayout" Target="../diagrams/layout1.xml"/><Relationship Id="rId7" Type="http://schemas.openxmlformats.org/officeDocument/2006/relationships/hyperlink" Target="https://danube-region.eu/projects-and-funding/embedding-2021-2027/" TargetMode="Externa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5.jp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Textfeld 2"/>
          <p:cNvSpPr txBox="1"/>
          <p:nvPr/>
        </p:nvSpPr>
        <p:spPr>
          <a:xfrm>
            <a:off x="2008632" y="1373348"/>
            <a:ext cx="8174736" cy="5539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ctr"/>
            <a:r>
              <a:rPr lang="de-AT" sz="3000" b="1" dirty="0">
                <a:solidFill>
                  <a:srgbClr val="0E4194"/>
                </a:solidFill>
                <a:latin typeface="Calibri" panose="020F0502020204030204"/>
                <a:cs typeface="Arial" panose="020B0604020202020204" pitchFamily="34" charset="0"/>
                <a:sym typeface="Arial"/>
              </a:rPr>
              <a:t>EU </a:t>
            </a:r>
            <a:r>
              <a:rPr lang="de-AT" sz="3000" b="1" dirty="0" err="1">
                <a:solidFill>
                  <a:srgbClr val="0E4194"/>
                </a:solidFill>
                <a:latin typeface="Calibri" panose="020F0502020204030204"/>
                <a:cs typeface="Arial" panose="020B0604020202020204" pitchFamily="34" charset="0"/>
                <a:sym typeface="Arial"/>
              </a:rPr>
              <a:t>Strategy</a:t>
            </a:r>
            <a:r>
              <a:rPr lang="de-AT" sz="3000" b="1" dirty="0">
                <a:solidFill>
                  <a:srgbClr val="0E4194"/>
                </a:solidFill>
                <a:latin typeface="Calibri" panose="020F0502020204030204"/>
                <a:cs typeface="Arial" panose="020B0604020202020204" pitchFamily="34" charset="0"/>
                <a:sym typeface="Arial"/>
              </a:rPr>
              <a:t> </a:t>
            </a:r>
            <a:r>
              <a:rPr lang="de-AT" sz="3000" b="1" dirty="0" err="1">
                <a:solidFill>
                  <a:srgbClr val="0E4194"/>
                </a:solidFill>
                <a:latin typeface="Calibri" panose="020F0502020204030204"/>
                <a:cs typeface="Arial" panose="020B0604020202020204" pitchFamily="34" charset="0"/>
                <a:sym typeface="Arial"/>
              </a:rPr>
              <a:t>for</a:t>
            </a:r>
            <a:r>
              <a:rPr lang="de-AT" sz="3000" b="1" dirty="0">
                <a:solidFill>
                  <a:srgbClr val="0E4194"/>
                </a:solidFill>
                <a:latin typeface="Calibri" panose="020F0502020204030204"/>
                <a:cs typeface="Arial" panose="020B0604020202020204" pitchFamily="34" charset="0"/>
                <a:sym typeface="Arial"/>
              </a:rPr>
              <a:t> </a:t>
            </a:r>
            <a:r>
              <a:rPr lang="de-AT" sz="3000" b="1" dirty="0" err="1">
                <a:solidFill>
                  <a:srgbClr val="0E4194"/>
                </a:solidFill>
                <a:latin typeface="Calibri" panose="020F0502020204030204"/>
                <a:cs typeface="Arial" panose="020B0604020202020204" pitchFamily="34" charset="0"/>
                <a:sym typeface="Arial"/>
              </a:rPr>
              <a:t>the</a:t>
            </a:r>
            <a:r>
              <a:rPr lang="de-AT" sz="3000" b="1" dirty="0">
                <a:solidFill>
                  <a:srgbClr val="0E4194"/>
                </a:solidFill>
                <a:latin typeface="Calibri" panose="020F0502020204030204"/>
                <a:cs typeface="Arial" panose="020B0604020202020204" pitchFamily="34" charset="0"/>
                <a:sym typeface="Arial"/>
              </a:rPr>
              <a:t> Danube Region</a:t>
            </a:r>
            <a:endParaRPr lang="en-US" sz="3000" b="1" dirty="0">
              <a:solidFill>
                <a:srgbClr val="0E4194"/>
              </a:solidFill>
              <a:latin typeface="Calibri" panose="020F0502020204030204"/>
              <a:cs typeface="Arial" panose="020B0604020202020204" pitchFamily="34" charset="0"/>
            </a:endParaRPr>
          </a:p>
        </p:txBody>
      </p:sp>
      <p:pic>
        <p:nvPicPr>
          <p:cNvPr id="2" name="Grafik 1"/>
          <p:cNvPicPr>
            <a:picLocks noChangeAspect="1"/>
          </p:cNvPicPr>
          <p:nvPr/>
        </p:nvPicPr>
        <p:blipFill rotWithShape="1">
          <a:blip r:embed="rId2">
            <a:extLst>
              <a:ext uri="{28A0092B-C50C-407E-A947-70E740481C1C}">
                <a14:useLocalDpi xmlns:a14="http://schemas.microsoft.com/office/drawing/2010/main" val="0"/>
              </a:ext>
            </a:extLst>
          </a:blip>
          <a:srcRect l="-4187" t="16436" r="7053" b="24852"/>
          <a:stretch/>
        </p:blipFill>
        <p:spPr>
          <a:xfrm>
            <a:off x="2008633" y="2578898"/>
            <a:ext cx="7462519" cy="3877733"/>
          </a:xfrm>
          <a:prstGeom prst="wave">
            <a:avLst/>
          </a:prstGeom>
        </p:spPr>
      </p:pic>
      <p:sp>
        <p:nvSpPr>
          <p:cNvPr id="3" name="Rechteck 2"/>
          <p:cNvSpPr/>
          <p:nvPr/>
        </p:nvSpPr>
        <p:spPr>
          <a:xfrm>
            <a:off x="3825239" y="2358200"/>
            <a:ext cx="6284976" cy="369332"/>
          </a:xfrm>
          <a:prstGeom prst="rect">
            <a:avLst/>
          </a:prstGeom>
        </p:spPr>
        <p:txBody>
          <a:bodyPr wrap="square">
            <a:spAutoFit/>
          </a:bodyPr>
          <a:lstStyle/>
          <a:p>
            <a:pPr algn="r"/>
            <a:endParaRPr lang="de-AT" i="1" dirty="0">
              <a:solidFill>
                <a:prstClr val="black"/>
              </a:solidFill>
              <a:latin typeface="Calibri" panose="020F0502020204030204"/>
              <a:sym typeface="Arial"/>
            </a:endParaRPr>
          </a:p>
        </p:txBody>
      </p:sp>
      <p:sp>
        <p:nvSpPr>
          <p:cNvPr id="4" name="Rechteck 3"/>
          <p:cNvSpPr/>
          <p:nvPr/>
        </p:nvSpPr>
        <p:spPr>
          <a:xfrm>
            <a:off x="8662508" y="6456631"/>
            <a:ext cx="1904239" cy="323165"/>
          </a:xfrm>
          <a:prstGeom prst="rect">
            <a:avLst/>
          </a:prstGeom>
        </p:spPr>
        <p:txBody>
          <a:bodyPr wrap="none">
            <a:spAutoFit/>
          </a:bodyPr>
          <a:lstStyle/>
          <a:p>
            <a:pPr algn="r"/>
            <a:r>
              <a:rPr lang="de-AT" sz="1500" i="1" dirty="0">
                <a:solidFill>
                  <a:prstClr val="black"/>
                </a:solidFill>
                <a:latin typeface="Calibri" panose="020F0502020204030204"/>
                <a:sym typeface="Arial"/>
              </a:rPr>
              <a:t>DSP Update, 06/2021 </a:t>
            </a:r>
            <a:endParaRPr lang="en-US" sz="1500" i="1" dirty="0">
              <a:solidFill>
                <a:prstClr val="black"/>
              </a:solidFill>
              <a:latin typeface="Calibri" panose="020F0502020204030204"/>
            </a:endParaRPr>
          </a:p>
        </p:txBody>
      </p:sp>
      <p:sp>
        <p:nvSpPr>
          <p:cNvPr id="7" name="Rechteck 6"/>
          <p:cNvSpPr/>
          <p:nvPr/>
        </p:nvSpPr>
        <p:spPr>
          <a:xfrm>
            <a:off x="5611368" y="2219701"/>
            <a:ext cx="4572000" cy="646331"/>
          </a:xfrm>
          <a:prstGeom prst="rect">
            <a:avLst/>
          </a:prstGeom>
        </p:spPr>
        <p:txBody>
          <a:bodyPr>
            <a:spAutoFit/>
          </a:bodyPr>
          <a:lstStyle/>
          <a:p>
            <a:pPr algn="r"/>
            <a:r>
              <a:rPr lang="en-US" b="1" i="1" dirty="0">
                <a:solidFill>
                  <a:prstClr val="black"/>
                </a:solidFill>
                <a:latin typeface="Calibri" panose="020F0502020204030204"/>
                <a:sym typeface="Arial"/>
              </a:rPr>
              <a:t>Steering Group Meeting of Priority Area 7</a:t>
            </a:r>
          </a:p>
          <a:p>
            <a:pPr algn="r"/>
            <a:r>
              <a:rPr lang="en-US" b="1" i="1" dirty="0">
                <a:solidFill>
                  <a:prstClr val="black"/>
                </a:solidFill>
                <a:latin typeface="Calibri" panose="020F0502020204030204"/>
                <a:sym typeface="Arial"/>
              </a:rPr>
              <a:t>Online, 02.06.2021</a:t>
            </a:r>
            <a:endParaRPr lang="en-US" i="1" dirty="0">
              <a:solidFill>
                <a:srgbClr val="0E419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49434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dirty="0"/>
              <a:t>c. MONITORING &amp; EVALUATION</a:t>
            </a:r>
          </a:p>
        </p:txBody>
      </p:sp>
      <p:sp>
        <p:nvSpPr>
          <p:cNvPr id="3" name="Inhaltsplatzhalter 2"/>
          <p:cNvSpPr>
            <a:spLocks noGrp="1"/>
          </p:cNvSpPr>
          <p:nvPr>
            <p:ph idx="1"/>
          </p:nvPr>
        </p:nvSpPr>
        <p:spPr/>
        <p:txBody>
          <a:bodyPr/>
          <a:lstStyle/>
          <a:p>
            <a:r>
              <a:rPr lang="en-GB" dirty="0"/>
              <a:t>Policy/Impact Evaluation</a:t>
            </a:r>
          </a:p>
        </p:txBody>
      </p:sp>
      <p:sp>
        <p:nvSpPr>
          <p:cNvPr id="5" name="Rectangle 1">
            <a:extLst>
              <a:ext uri="{FF2B5EF4-FFF2-40B4-BE49-F238E27FC236}">
                <a16:creationId xmlns:a16="http://schemas.microsoft.com/office/drawing/2014/main" id="{3006825E-2A0F-4A05-BEAB-D72C48C8AF36}"/>
              </a:ext>
            </a:extLst>
          </p:cNvPr>
          <p:cNvSpPr/>
          <p:nvPr/>
        </p:nvSpPr>
        <p:spPr>
          <a:xfrm>
            <a:off x="2950577" y="3675125"/>
            <a:ext cx="8275018" cy="2708434"/>
          </a:xfrm>
          <a:prstGeom prst="rect">
            <a:avLst/>
          </a:prstGeom>
        </p:spPr>
        <p:txBody>
          <a:bodyPr wrap="square">
            <a:spAutoFit/>
          </a:bodyPr>
          <a:lstStyle/>
          <a:p>
            <a:pPr marL="285750" indent="-285750">
              <a:spcAft>
                <a:spcPts val="1200"/>
              </a:spcAft>
              <a:buFont typeface="Arial" panose="020B0604020202020204" pitchFamily="34" charset="0"/>
              <a:buChar char="•"/>
            </a:pPr>
            <a:r>
              <a:rPr lang="en-GB" sz="2000" dirty="0">
                <a:cs typeface="Arial" panose="020B0604020202020204" pitchFamily="34" charset="0"/>
              </a:rPr>
              <a:t>According to the </a:t>
            </a:r>
            <a:r>
              <a:rPr lang="en-GB" sz="2000" i="1" dirty="0">
                <a:cs typeface="Arial" panose="020B0604020202020204" pitchFamily="34" charset="0"/>
              </a:rPr>
              <a:t>Evaluation Plan </a:t>
            </a:r>
            <a:r>
              <a:rPr lang="en-GB" sz="2000" dirty="0">
                <a:cs typeface="Arial" panose="020B0604020202020204" pitchFamily="34" charset="0"/>
              </a:rPr>
              <a:t>and following the </a:t>
            </a:r>
            <a:r>
              <a:rPr lang="en-GB" sz="2000" i="1" dirty="0">
                <a:cs typeface="Arial" panose="020B0604020202020204" pitchFamily="34" charset="0"/>
              </a:rPr>
              <a:t>Operational Evaluation</a:t>
            </a:r>
            <a:r>
              <a:rPr lang="en-GB" sz="2000" dirty="0">
                <a:cs typeface="Arial" panose="020B0604020202020204" pitchFamily="34" charset="0"/>
              </a:rPr>
              <a:t> from 2019, a </a:t>
            </a:r>
            <a:r>
              <a:rPr lang="en-GB" sz="2000" b="1" dirty="0">
                <a:cs typeface="Arial" panose="020B0604020202020204" pitchFamily="34" charset="0"/>
              </a:rPr>
              <a:t>Policy/Impact Evaluation will be conducted in 2021</a:t>
            </a:r>
          </a:p>
          <a:p>
            <a:pPr>
              <a:spcAft>
                <a:spcPts val="1200"/>
              </a:spcAft>
            </a:pPr>
            <a:endParaRPr lang="en-GB" sz="2000" dirty="0">
              <a:cs typeface="Arial" panose="020B0604020202020204" pitchFamily="34" charset="0"/>
            </a:endParaRPr>
          </a:p>
          <a:p>
            <a:pPr marL="285750" indent="-285750">
              <a:spcAft>
                <a:spcPts val="1200"/>
              </a:spcAft>
              <a:buFont typeface="Arial" panose="020B0604020202020204" pitchFamily="34" charset="0"/>
              <a:buChar char="•"/>
            </a:pPr>
            <a:r>
              <a:rPr lang="en-GB" sz="2000" dirty="0">
                <a:cs typeface="Arial" panose="020B0604020202020204" pitchFamily="34" charset="0"/>
              </a:rPr>
              <a:t>To define the content and focus of the evaluation, a </a:t>
            </a:r>
            <a:r>
              <a:rPr lang="en-GB" sz="2000" b="1" dirty="0">
                <a:cs typeface="Arial" panose="020B0604020202020204" pitchFamily="34" charset="0"/>
              </a:rPr>
              <a:t>SG DANUVAL meeting </a:t>
            </a:r>
            <a:r>
              <a:rPr lang="en-GB" sz="2000" dirty="0">
                <a:cs typeface="Arial" panose="020B0604020202020204" pitchFamily="34" charset="0"/>
              </a:rPr>
              <a:t>took place in April 2021 (EUSDR Evaluation Plan and the Terms of Reference (</a:t>
            </a:r>
            <a:r>
              <a:rPr lang="en-GB" sz="2000" dirty="0" err="1">
                <a:cs typeface="Arial" panose="020B0604020202020204" pitchFamily="34" charset="0"/>
              </a:rPr>
              <a:t>ToR</a:t>
            </a:r>
            <a:r>
              <a:rPr lang="en-GB" sz="2000" dirty="0">
                <a:cs typeface="Arial" panose="020B0604020202020204" pitchFamily="34" charset="0"/>
              </a:rPr>
              <a:t>) for the selection of a service provider were requested for feedback)</a:t>
            </a:r>
          </a:p>
          <a:p>
            <a:pPr marL="285750" indent="-285750">
              <a:spcAft>
                <a:spcPts val="1200"/>
              </a:spcAft>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3463" y="3544100"/>
            <a:ext cx="720000" cy="720000"/>
          </a:xfrm>
          <a:prstGeom prst="rect">
            <a:avLst/>
          </a:prstGeom>
        </p:spPr>
      </p:pic>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463" y="4792262"/>
            <a:ext cx="720000" cy="720000"/>
          </a:xfrm>
          <a:prstGeom prst="rect">
            <a:avLst/>
          </a:prstGeom>
        </p:spPr>
      </p:pic>
    </p:spTree>
    <p:extLst>
      <p:ext uri="{BB962C8B-B14F-4D97-AF65-F5344CB8AC3E}">
        <p14:creationId xmlns:p14="http://schemas.microsoft.com/office/powerpoint/2010/main" val="4209418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d. COMMUNICATION</a:t>
            </a:r>
          </a:p>
        </p:txBody>
      </p:sp>
      <p:sp>
        <p:nvSpPr>
          <p:cNvPr id="3" name="Inhaltsplatzhalter 2"/>
          <p:cNvSpPr>
            <a:spLocks noGrp="1"/>
          </p:cNvSpPr>
          <p:nvPr>
            <p:ph idx="1"/>
          </p:nvPr>
        </p:nvSpPr>
        <p:spPr>
          <a:xfrm>
            <a:off x="407988" y="2295938"/>
            <a:ext cx="5779056" cy="4336637"/>
          </a:xfrm>
        </p:spPr>
        <p:txBody>
          <a:bodyPr/>
          <a:lstStyle/>
          <a:p>
            <a:r>
              <a:rPr lang="de-AT" dirty="0"/>
              <a:t>EUSDR </a:t>
            </a:r>
            <a:r>
              <a:rPr lang="de-AT" dirty="0" err="1"/>
              <a:t>website</a:t>
            </a:r>
            <a:endParaRPr lang="de-AT" dirty="0"/>
          </a:p>
          <a:p>
            <a:r>
              <a:rPr lang="de-AT" dirty="0">
                <a:hlinkClick r:id="rId2"/>
              </a:rPr>
              <a:t>www.danube-region.eu</a:t>
            </a:r>
            <a:endParaRPr lang="de-AT" dirty="0"/>
          </a:p>
          <a:p>
            <a:pPr marL="0" indent="0">
              <a:buNone/>
            </a:pPr>
            <a:r>
              <a:rPr lang="de-AT" dirty="0"/>
              <a:t> </a:t>
            </a:r>
          </a:p>
          <a:p>
            <a:r>
              <a:rPr lang="en-US" sz="1600" b="0" dirty="0">
                <a:solidFill>
                  <a:schemeClr val="tx1"/>
                </a:solidFill>
                <a:cs typeface="Arial" panose="020B0604020202020204" pitchFamily="34" charset="0"/>
              </a:rPr>
              <a:t>Constantly updated with newest </a:t>
            </a:r>
            <a:r>
              <a:rPr lang="en-150" sz="1600" b="0" dirty="0">
                <a:solidFill>
                  <a:schemeClr val="tx1"/>
                </a:solidFill>
                <a:cs typeface="Arial" panose="020B0604020202020204" pitchFamily="34" charset="0"/>
              </a:rPr>
              <a:t>&amp;</a:t>
            </a:r>
            <a:r>
              <a:rPr lang="en-US" sz="1600" b="0" dirty="0">
                <a:solidFill>
                  <a:schemeClr val="tx1"/>
                </a:solidFill>
                <a:cs typeface="Arial" panose="020B0604020202020204" pitchFamily="34" charset="0"/>
              </a:rPr>
              <a:t> most relevant information for the EUSDR target groups </a:t>
            </a:r>
          </a:p>
          <a:p>
            <a:r>
              <a:rPr lang="en-US" sz="1600" dirty="0">
                <a:solidFill>
                  <a:schemeClr val="tx1"/>
                </a:solidFill>
                <a:cs typeface="Arial" panose="020B0604020202020204" pitchFamily="34" charset="0"/>
              </a:rPr>
              <a:t>Users: </a:t>
            </a:r>
            <a:r>
              <a:rPr lang="en-GB" sz="1600" b="0" dirty="0">
                <a:solidFill>
                  <a:schemeClr val="tx1"/>
                </a:solidFill>
                <a:cs typeface="Arial" panose="020B0604020202020204" pitchFamily="34" charset="0"/>
              </a:rPr>
              <a:t>8.971 new users from Jan 2021 to May 2021</a:t>
            </a:r>
            <a:endParaRPr lang="en-US" sz="1600" b="0" dirty="0">
              <a:solidFill>
                <a:schemeClr val="tx1"/>
              </a:solidFill>
              <a:cs typeface="Arial" panose="020B0604020202020204" pitchFamily="34" charset="0"/>
            </a:endParaRPr>
          </a:p>
          <a:p>
            <a:r>
              <a:rPr lang="en-US" sz="1600" dirty="0">
                <a:solidFill>
                  <a:schemeClr val="tx1"/>
                </a:solidFill>
                <a:cs typeface="Arial" panose="020B0604020202020204" pitchFamily="34" charset="0"/>
              </a:rPr>
              <a:t>Average session duration</a:t>
            </a:r>
            <a:r>
              <a:rPr lang="en-US" sz="1600" b="0" dirty="0">
                <a:solidFill>
                  <a:schemeClr val="tx1"/>
                </a:solidFill>
                <a:cs typeface="Arial" panose="020B0604020202020204" pitchFamily="34" charset="0"/>
              </a:rPr>
              <a:t>: 2</a:t>
            </a:r>
            <a:r>
              <a:rPr lang="de-AT" sz="1600" b="0" dirty="0">
                <a:solidFill>
                  <a:schemeClr val="tx1"/>
                </a:solidFill>
                <a:cs typeface="Arial" panose="020B0604020202020204" pitchFamily="34" charset="0"/>
              </a:rPr>
              <a:t>:</a:t>
            </a:r>
            <a:r>
              <a:rPr lang="en-GB" sz="1600" b="0" dirty="0">
                <a:solidFill>
                  <a:schemeClr val="tx1"/>
                </a:solidFill>
                <a:cs typeface="Arial" panose="020B0604020202020204" pitchFamily="34" charset="0"/>
              </a:rPr>
              <a:t>10</a:t>
            </a:r>
            <a:r>
              <a:rPr lang="en-US" sz="1600" b="0" dirty="0">
                <a:solidFill>
                  <a:schemeClr val="tx1"/>
                </a:solidFill>
                <a:cs typeface="Arial" panose="020B0604020202020204" pitchFamily="34" charset="0"/>
              </a:rPr>
              <a:t> min (people who landed on EUSDR webpage spent</a:t>
            </a:r>
            <a:r>
              <a:rPr lang="en-150" sz="1600" b="0" dirty="0">
                <a:solidFill>
                  <a:schemeClr val="tx1"/>
                </a:solidFill>
                <a:cs typeface="Arial" panose="020B0604020202020204" pitchFamily="34" charset="0"/>
              </a:rPr>
              <a:t> </a:t>
            </a:r>
            <a:r>
              <a:rPr lang="en-US" sz="1600" b="0" dirty="0">
                <a:solidFill>
                  <a:schemeClr val="tx1"/>
                </a:solidFill>
                <a:cs typeface="Arial" panose="020B0604020202020204" pitchFamily="34" charset="0"/>
              </a:rPr>
              <a:t>about 2 minutes for reading)</a:t>
            </a:r>
          </a:p>
          <a:p>
            <a:r>
              <a:rPr lang="en-US" sz="1600" dirty="0">
                <a:solidFill>
                  <a:schemeClr val="tx1"/>
                </a:solidFill>
                <a:cs typeface="Arial" panose="020B0604020202020204" pitchFamily="34" charset="0"/>
              </a:rPr>
              <a:t>NEW:</a:t>
            </a:r>
            <a:r>
              <a:rPr lang="en-US" sz="1600" b="0" dirty="0">
                <a:solidFill>
                  <a:schemeClr val="tx1"/>
                </a:solidFill>
                <a:cs typeface="Arial" panose="020B0604020202020204" pitchFamily="34" charset="0"/>
              </a:rPr>
              <a:t> Documents on the </a:t>
            </a:r>
            <a:r>
              <a:rPr lang="en-GB" sz="1600" b="0" dirty="0">
                <a:solidFill>
                  <a:schemeClr val="tx1"/>
                </a:solidFill>
                <a:cs typeface="Arial" panose="020B0604020202020204" pitchFamily="34" charset="0"/>
                <a:hlinkClick r:id="rId3"/>
              </a:rPr>
              <a:t>EUSDR Communication Strategy and Visual Identity</a:t>
            </a:r>
            <a:endParaRPr lang="de-AT" dirty="0"/>
          </a:p>
          <a:p>
            <a:endParaRPr lang="en-GB" dirty="0"/>
          </a:p>
        </p:txBody>
      </p:sp>
      <p:sp>
        <p:nvSpPr>
          <p:cNvPr id="5" name="Titel 1"/>
          <p:cNvSpPr txBox="1">
            <a:spLocks/>
          </p:cNvSpPr>
          <p:nvPr/>
        </p:nvSpPr>
        <p:spPr>
          <a:xfrm>
            <a:off x="4105365" y="2871912"/>
            <a:ext cx="5829300" cy="70604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2025" dirty="0">
              <a:solidFill>
                <a:srgbClr val="F28800"/>
              </a:solidFill>
              <a:ea typeface="ＭＳ Ｐゴシック" pitchFamily="34" charset="-128"/>
            </a:endParaRPr>
          </a:p>
        </p:txBody>
      </p:sp>
      <p:pic>
        <p:nvPicPr>
          <p:cNvPr id="10" name="Grafik 9"/>
          <p:cNvPicPr>
            <a:picLocks noChangeAspect="1"/>
          </p:cNvPicPr>
          <p:nvPr/>
        </p:nvPicPr>
        <p:blipFill>
          <a:blip r:embed="rId4"/>
          <a:stretch>
            <a:fillRect/>
          </a:stretch>
        </p:blipFill>
        <p:spPr>
          <a:xfrm rot="990760">
            <a:off x="8639053" y="3304400"/>
            <a:ext cx="2268000" cy="3217842"/>
          </a:xfrm>
          <a:prstGeom prst="rect">
            <a:avLst/>
          </a:prstGeom>
        </p:spPr>
      </p:pic>
      <p:pic>
        <p:nvPicPr>
          <p:cNvPr id="9" name="Grafik 8"/>
          <p:cNvPicPr>
            <a:picLocks noChangeAspect="1"/>
          </p:cNvPicPr>
          <p:nvPr/>
        </p:nvPicPr>
        <p:blipFill>
          <a:blip r:embed="rId5"/>
          <a:stretch>
            <a:fillRect/>
          </a:stretch>
        </p:blipFill>
        <p:spPr>
          <a:xfrm rot="20625974">
            <a:off x="6961508" y="3301353"/>
            <a:ext cx="2268000" cy="3215807"/>
          </a:xfrm>
          <a:prstGeom prst="rect">
            <a:avLst/>
          </a:prstGeom>
        </p:spPr>
      </p:pic>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l="10611" t="24685"/>
          <a:stretch/>
        </p:blipFill>
        <p:spPr>
          <a:xfrm>
            <a:off x="5823694" y="1193590"/>
            <a:ext cx="5730438" cy="2312291"/>
          </a:xfrm>
          <a:prstGeom prst="rect">
            <a:avLst/>
          </a:prstGeom>
        </p:spPr>
      </p:pic>
    </p:spTree>
    <p:extLst>
      <p:ext uri="{BB962C8B-B14F-4D97-AF65-F5344CB8AC3E}">
        <p14:creationId xmlns:p14="http://schemas.microsoft.com/office/powerpoint/2010/main" val="2441500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26" presetClass="emph" presetSubtype="0" fill="hold" nodeType="withEffect">
                                  <p:stCondLst>
                                    <p:cond delay="0"/>
                                  </p:stCondLst>
                                  <p:childTnLst>
                                    <p:animEffect transition="out" filter="fade">
                                      <p:cBhvr>
                                        <p:cTn id="10" dur="500" tmFilter="0, 0; .2, .5; .8, .5; 1, 0"/>
                                        <p:tgtEl>
                                          <p:spTgt spid="3">
                                            <p:txEl>
                                              <p:pRg st="6" end="6"/>
                                            </p:txEl>
                                          </p:spTgt>
                                        </p:tgtEl>
                                      </p:cBhvr>
                                    </p:animEffect>
                                    <p:animScale>
                                      <p:cBhvr>
                                        <p:cTn id="11" dur="250" autoRev="1" fill="hold"/>
                                        <p:tgtEl>
                                          <p:spTgt spid="3">
                                            <p:txEl>
                                              <p:pRg st="6" end="6"/>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dirty="0"/>
              <a:t>d. COMMUNICATION</a:t>
            </a:r>
          </a:p>
        </p:txBody>
      </p:sp>
      <p:sp>
        <p:nvSpPr>
          <p:cNvPr id="3" name="Inhaltsplatzhalter 2"/>
          <p:cNvSpPr>
            <a:spLocks noGrp="1"/>
          </p:cNvSpPr>
          <p:nvPr>
            <p:ph idx="1"/>
          </p:nvPr>
        </p:nvSpPr>
        <p:spPr>
          <a:xfrm>
            <a:off x="407988" y="2172835"/>
            <a:ext cx="11341100" cy="4336637"/>
          </a:xfrm>
        </p:spPr>
        <p:txBody>
          <a:bodyPr>
            <a:normAutofit/>
          </a:bodyPr>
          <a:lstStyle/>
          <a:p>
            <a:r>
              <a:rPr lang="en-GB" dirty="0"/>
              <a:t>EUSDR social media platforms</a:t>
            </a:r>
          </a:p>
          <a:p>
            <a:pPr marL="0" indent="0">
              <a:buNone/>
            </a:pPr>
            <a:endParaRPr lang="de-AT" dirty="0"/>
          </a:p>
          <a:p>
            <a:pPr marL="0" indent="0">
              <a:buNone/>
            </a:pPr>
            <a:r>
              <a:rPr lang="de-AT" dirty="0"/>
              <a:t>	#EUSDR - </a:t>
            </a:r>
            <a:r>
              <a:rPr lang="de-AT" sz="1800" b="0" dirty="0">
                <a:solidFill>
                  <a:schemeClr val="tx1"/>
                </a:solidFill>
              </a:rPr>
              <a:t>7099 </a:t>
            </a:r>
            <a:r>
              <a:rPr lang="de-AT" sz="1800" b="0" dirty="0" err="1">
                <a:solidFill>
                  <a:schemeClr val="tx1"/>
                </a:solidFill>
              </a:rPr>
              <a:t>followers</a:t>
            </a:r>
            <a:r>
              <a:rPr lang="de-AT" sz="1800" b="0" dirty="0">
                <a:solidFill>
                  <a:schemeClr val="tx1"/>
                </a:solidFill>
              </a:rPr>
              <a:t> </a:t>
            </a:r>
            <a:endParaRPr lang="de-AT" dirty="0"/>
          </a:p>
          <a:p>
            <a:pPr marL="0" indent="0">
              <a:buNone/>
            </a:pPr>
            <a:endParaRPr lang="de-AT" dirty="0"/>
          </a:p>
          <a:p>
            <a:pPr marL="0" indent="0">
              <a:buNone/>
            </a:pPr>
            <a:r>
              <a:rPr lang="de-AT" dirty="0"/>
              <a:t>	/</a:t>
            </a:r>
            <a:r>
              <a:rPr lang="de-AT" dirty="0" err="1"/>
              <a:t>danube</a:t>
            </a:r>
            <a:r>
              <a:rPr lang="de-AT" dirty="0"/>
              <a:t>-region-</a:t>
            </a:r>
            <a:r>
              <a:rPr lang="de-AT" dirty="0" err="1"/>
              <a:t>strategy</a:t>
            </a:r>
            <a:endParaRPr lang="de-AT" dirty="0"/>
          </a:p>
          <a:p>
            <a:pPr marL="0" indent="0">
              <a:buNone/>
            </a:pPr>
            <a:r>
              <a:rPr lang="de-AT" sz="1800" b="0" dirty="0">
                <a:solidFill>
                  <a:schemeClr val="tx1"/>
                </a:solidFill>
              </a:rPr>
              <a:t>                                                 2.258 </a:t>
            </a:r>
            <a:r>
              <a:rPr lang="de-AT" sz="1800" b="0" dirty="0" err="1">
                <a:solidFill>
                  <a:schemeClr val="tx1"/>
                </a:solidFill>
              </a:rPr>
              <a:t>connections</a:t>
            </a:r>
            <a:endParaRPr lang="de-AT" dirty="0"/>
          </a:p>
          <a:p>
            <a:pPr marL="0" indent="0">
              <a:buNone/>
            </a:pPr>
            <a:r>
              <a:rPr lang="de-AT" dirty="0"/>
              <a:t>	@EUSDR – </a:t>
            </a:r>
            <a:r>
              <a:rPr lang="de-AT" sz="1800" b="0" dirty="0">
                <a:solidFill>
                  <a:schemeClr val="tx1"/>
                </a:solidFill>
              </a:rPr>
              <a:t>1.213 </a:t>
            </a:r>
            <a:r>
              <a:rPr lang="de-AT" sz="1800" b="0" dirty="0" err="1">
                <a:solidFill>
                  <a:schemeClr val="tx1"/>
                </a:solidFill>
              </a:rPr>
              <a:t>followers</a:t>
            </a:r>
            <a:endParaRPr lang="en-GB" sz="1800" b="0" dirty="0">
              <a:solidFill>
                <a:schemeClr val="tx1"/>
              </a:solidFill>
            </a:endParaRPr>
          </a:p>
        </p:txBody>
      </p:sp>
      <p:sp>
        <p:nvSpPr>
          <p:cNvPr id="4" name="Titel 1"/>
          <p:cNvSpPr txBox="1">
            <a:spLocks/>
          </p:cNvSpPr>
          <p:nvPr/>
        </p:nvSpPr>
        <p:spPr>
          <a:xfrm>
            <a:off x="5204130" y="2605548"/>
            <a:ext cx="5829300" cy="70604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2025" dirty="0">
              <a:solidFill>
                <a:srgbClr val="F28800"/>
              </a:solidFill>
              <a:ea typeface="ＭＳ Ｐゴシック" pitchFamily="34" charset="-128"/>
            </a:endParaRPr>
          </a:p>
        </p:txBody>
      </p:sp>
      <p:pic>
        <p:nvPicPr>
          <p:cNvPr id="6" name="Picture 1">
            <a:extLst>
              <a:ext uri="{FF2B5EF4-FFF2-40B4-BE49-F238E27FC236}">
                <a16:creationId xmlns:a16="http://schemas.microsoft.com/office/drawing/2014/main" id="{400BF59D-77D4-484D-8AC7-F543CF6CE113}"/>
              </a:ext>
            </a:extLst>
          </p:cNvPr>
          <p:cNvPicPr/>
          <p:nvPr/>
        </p:nvPicPr>
        <p:blipFill rotWithShape="1">
          <a:blip r:embed="rId2" cstate="print">
            <a:extLst>
              <a:ext uri="{28A0092B-C50C-407E-A947-70E740481C1C}">
                <a14:useLocalDpi xmlns:a14="http://schemas.microsoft.com/office/drawing/2010/main" val="0"/>
              </a:ext>
            </a:extLst>
          </a:blip>
          <a:srcRect t="9399"/>
          <a:stretch/>
        </p:blipFill>
        <p:spPr>
          <a:xfrm>
            <a:off x="5204130" y="2375065"/>
            <a:ext cx="6750090" cy="4257510"/>
          </a:xfrm>
          <a:prstGeom prst="rect">
            <a:avLst/>
          </a:prstGeom>
        </p:spPr>
      </p:pic>
      <p:pic>
        <p:nvPicPr>
          <p:cNvPr id="8" name="Grafik 7"/>
          <p:cNvPicPr>
            <a:picLocks noChangeAspect="1"/>
          </p:cNvPicPr>
          <p:nvPr/>
        </p:nvPicPr>
        <p:blipFill rotWithShape="1">
          <a:blip r:embed="rId3"/>
          <a:srcRect r="12182"/>
          <a:stretch/>
        </p:blipFill>
        <p:spPr>
          <a:xfrm>
            <a:off x="407988" y="4141904"/>
            <a:ext cx="720000" cy="723832"/>
          </a:xfrm>
          <a:prstGeom prst="rect">
            <a:avLst/>
          </a:prstGeom>
        </p:spPr>
      </p:pic>
      <p:pic>
        <p:nvPicPr>
          <p:cNvPr id="9" name="Picture 1">
            <a:extLst>
              <a:ext uri="{FF2B5EF4-FFF2-40B4-BE49-F238E27FC236}">
                <a16:creationId xmlns:a16="http://schemas.microsoft.com/office/drawing/2014/main" id="{D6CF69B2-C6E1-4750-BAC5-AAFA70EDEDB2}"/>
              </a:ext>
            </a:extLst>
          </p:cNvPr>
          <p:cNvPicPr>
            <a:picLocks noChangeAspect="1"/>
          </p:cNvPicPr>
          <p:nvPr/>
        </p:nvPicPr>
        <p:blipFill>
          <a:blip r:embed="rId4"/>
          <a:stretch>
            <a:fillRect/>
          </a:stretch>
        </p:blipFill>
        <p:spPr>
          <a:xfrm>
            <a:off x="227988" y="2897564"/>
            <a:ext cx="1080000" cy="1080000"/>
          </a:xfrm>
          <a:prstGeom prst="rect">
            <a:avLst/>
          </a:prstGeom>
        </p:spPr>
      </p:pic>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2856" y="4865736"/>
            <a:ext cx="1260000" cy="1260000"/>
          </a:xfrm>
          <a:prstGeom prst="rect">
            <a:avLst/>
          </a:prstGeom>
        </p:spPr>
      </p:pic>
    </p:spTree>
    <p:extLst>
      <p:ext uri="{BB962C8B-B14F-4D97-AF65-F5344CB8AC3E}">
        <p14:creationId xmlns:p14="http://schemas.microsoft.com/office/powerpoint/2010/main" val="2768802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dirty="0"/>
              <a:t>d. Communication</a:t>
            </a:r>
          </a:p>
        </p:txBody>
      </p:sp>
      <p:sp>
        <p:nvSpPr>
          <p:cNvPr id="3" name="Inhaltsplatzhalter 2"/>
          <p:cNvSpPr>
            <a:spLocks noGrp="1"/>
          </p:cNvSpPr>
          <p:nvPr>
            <p:ph idx="1"/>
          </p:nvPr>
        </p:nvSpPr>
        <p:spPr/>
        <p:txBody>
          <a:bodyPr/>
          <a:lstStyle/>
          <a:p>
            <a:r>
              <a:rPr lang="de-AT" dirty="0"/>
              <a:t>The EUSDR </a:t>
            </a:r>
            <a:r>
              <a:rPr lang="de-AT" dirty="0" err="1"/>
              <a:t>app</a:t>
            </a:r>
            <a:endParaRPr lang="en-GB" dirty="0"/>
          </a:p>
        </p:txBody>
      </p:sp>
      <p:sp>
        <p:nvSpPr>
          <p:cNvPr id="4" name="Titel 1"/>
          <p:cNvSpPr txBox="1">
            <a:spLocks/>
          </p:cNvSpPr>
          <p:nvPr/>
        </p:nvSpPr>
        <p:spPr>
          <a:xfrm>
            <a:off x="4230353" y="2968103"/>
            <a:ext cx="5829300" cy="70604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2025" dirty="0">
              <a:solidFill>
                <a:srgbClr val="F28800"/>
              </a:solidFill>
              <a:ea typeface="ＭＳ Ｐゴシック" pitchFamily="34" charset="-128"/>
            </a:endParaRPr>
          </a:p>
        </p:txBody>
      </p:sp>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26313">
            <a:off x="9126521" y="1449437"/>
            <a:ext cx="1511656" cy="3108803"/>
          </a:xfrm>
          <a:prstGeom prst="rect">
            <a:avLst/>
          </a:prstGeom>
        </p:spPr>
      </p:pic>
      <p:pic>
        <p:nvPicPr>
          <p:cNvPr id="7" name="Grafik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861929">
            <a:off x="7506494" y="1769468"/>
            <a:ext cx="1519418" cy="3124766"/>
          </a:xfrm>
          <a:prstGeom prst="rect">
            <a:avLst/>
          </a:prstGeom>
        </p:spPr>
      </p:pic>
      <p:pic>
        <p:nvPicPr>
          <p:cNvPr id="8" name="Grafik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490955">
            <a:off x="9323647" y="2987941"/>
            <a:ext cx="1675201" cy="3445142"/>
          </a:xfrm>
          <a:prstGeom prst="rect">
            <a:avLst/>
          </a:prstGeom>
        </p:spPr>
      </p:pic>
      <p:pic>
        <p:nvPicPr>
          <p:cNvPr id="9" name="Grafik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271531">
            <a:off x="7273480" y="3522975"/>
            <a:ext cx="1530979" cy="3148544"/>
          </a:xfrm>
          <a:prstGeom prst="rect">
            <a:avLst/>
          </a:prstGeom>
        </p:spPr>
      </p:pic>
      <p:sp>
        <p:nvSpPr>
          <p:cNvPr id="10" name="Textfeld 9"/>
          <p:cNvSpPr txBox="1"/>
          <p:nvPr/>
        </p:nvSpPr>
        <p:spPr>
          <a:xfrm>
            <a:off x="1327354" y="2740070"/>
            <a:ext cx="6625493" cy="3208571"/>
          </a:xfrm>
          <a:prstGeom prst="rect">
            <a:avLst/>
          </a:prstGeom>
          <a:solidFill>
            <a:srgbClr val="C1D8F2">
              <a:alpha val="80000"/>
            </a:srgbClr>
          </a:solidFill>
        </p:spPr>
        <p:txBody>
          <a:bodyPr wrap="square" rtlCol="0">
            <a:spAutoFit/>
          </a:bodyPr>
          <a:lstStyle/>
          <a:p>
            <a:pPr>
              <a:spcAft>
                <a:spcPts val="300"/>
              </a:spcAft>
            </a:pPr>
            <a:r>
              <a:rPr lang="en-GB" sz="1500" dirty="0">
                <a:cs typeface="Arial" panose="020B0604020202020204" pitchFamily="34" charset="0"/>
              </a:rPr>
              <a:t>A smart app for the EUSDR promotion on mobile devices, </a:t>
            </a:r>
          </a:p>
          <a:p>
            <a:pPr>
              <a:spcAft>
                <a:spcPts val="300"/>
              </a:spcAft>
            </a:pPr>
            <a:r>
              <a:rPr lang="en-GB" sz="1500" dirty="0">
                <a:cs typeface="Arial" panose="020B0604020202020204" pitchFamily="34" charset="0"/>
              </a:rPr>
              <a:t>available both for Android and iOS systems, providing the following:</a:t>
            </a:r>
          </a:p>
          <a:p>
            <a:pPr>
              <a:spcAft>
                <a:spcPts val="300"/>
              </a:spcAft>
            </a:pPr>
            <a:endParaRPr lang="en-GB" sz="1500" dirty="0">
              <a:cs typeface="Arial" panose="020B0604020202020204" pitchFamily="34" charset="0"/>
            </a:endParaRPr>
          </a:p>
          <a:p>
            <a:pPr marL="285750" indent="-285750">
              <a:buFont typeface="Arial" panose="020B0604020202020204" pitchFamily="34" charset="0"/>
              <a:buChar char="•"/>
            </a:pPr>
            <a:r>
              <a:rPr lang="en-GB" sz="1500" dirty="0">
                <a:cs typeface="Arial" panose="020B0604020202020204" pitchFamily="34" charset="0"/>
              </a:rPr>
              <a:t>Search function</a:t>
            </a:r>
          </a:p>
          <a:p>
            <a:pPr marL="285750" indent="-285750">
              <a:buFont typeface="Arial" panose="020B0604020202020204" pitchFamily="34" charset="0"/>
              <a:buChar char="•"/>
            </a:pPr>
            <a:r>
              <a:rPr lang="en-GB" sz="1500" dirty="0">
                <a:cs typeface="Arial" panose="020B0604020202020204" pitchFamily="34" charset="0"/>
              </a:rPr>
              <a:t>User feedback </a:t>
            </a:r>
          </a:p>
          <a:p>
            <a:pPr marL="285750" indent="-285750">
              <a:buFont typeface="Arial" panose="020B0604020202020204" pitchFamily="34" charset="0"/>
              <a:buChar char="•"/>
            </a:pPr>
            <a:r>
              <a:rPr lang="en-GB" sz="1500" dirty="0">
                <a:cs typeface="Arial" panose="020B0604020202020204" pitchFamily="34" charset="0"/>
              </a:rPr>
              <a:t>Contacts of core stakeholders</a:t>
            </a:r>
          </a:p>
          <a:p>
            <a:pPr marL="285750" indent="-285750">
              <a:buFont typeface="Arial" panose="020B0604020202020204" pitchFamily="34" charset="0"/>
              <a:buChar char="•"/>
            </a:pPr>
            <a:r>
              <a:rPr lang="en-GB" sz="1500" dirty="0">
                <a:cs typeface="Arial" panose="020B0604020202020204" pitchFamily="34" charset="0"/>
              </a:rPr>
              <a:t>FAQ section</a:t>
            </a:r>
          </a:p>
          <a:p>
            <a:pPr marL="285750" indent="-285750">
              <a:buFont typeface="Arial" panose="020B0604020202020204" pitchFamily="34" charset="0"/>
              <a:buChar char="•"/>
            </a:pPr>
            <a:r>
              <a:rPr lang="en-GB" sz="1500" dirty="0">
                <a:cs typeface="Arial" panose="020B0604020202020204" pitchFamily="34" charset="0"/>
              </a:rPr>
              <a:t>Animated sections for interactivity</a:t>
            </a:r>
          </a:p>
          <a:p>
            <a:pPr marL="285750" indent="-285750">
              <a:buFont typeface="Arial" panose="020B0604020202020204" pitchFamily="34" charset="0"/>
              <a:buChar char="•"/>
            </a:pPr>
            <a:r>
              <a:rPr lang="en-GB" sz="1500" dirty="0">
                <a:cs typeface="Arial" panose="020B0604020202020204" pitchFamily="34" charset="0"/>
              </a:rPr>
              <a:t>Push-up notifications for news / newsletters published on the EUSDR webpage</a:t>
            </a:r>
          </a:p>
          <a:p>
            <a:pPr marL="285750" indent="-285750">
              <a:buFont typeface="Arial" panose="020B0604020202020204" pitchFamily="34" charset="0"/>
              <a:buChar char="•"/>
            </a:pPr>
            <a:r>
              <a:rPr lang="en-GB" sz="1500" dirty="0">
                <a:cs typeface="Arial" panose="020B0604020202020204" pitchFamily="34" charset="0"/>
              </a:rPr>
              <a:t>Connected to the webpage, the smart app takes over events calendar, news, publications etc. </a:t>
            </a:r>
          </a:p>
          <a:p>
            <a:pPr marL="285750" indent="-285750">
              <a:buFont typeface="Arial" panose="020B0604020202020204" pitchFamily="34" charset="0"/>
              <a:buChar char="•"/>
            </a:pPr>
            <a:r>
              <a:rPr lang="en-GB" sz="1500" dirty="0">
                <a:cs typeface="Arial" panose="020B0604020202020204" pitchFamily="34" charset="0"/>
              </a:rPr>
              <a:t>Entertainment section: tourist advice gastronomy, personalities in the Danube region, cultural routes etc.</a:t>
            </a:r>
          </a:p>
        </p:txBody>
      </p:sp>
    </p:spTree>
    <p:extLst>
      <p:ext uri="{BB962C8B-B14F-4D97-AF65-F5344CB8AC3E}">
        <p14:creationId xmlns:p14="http://schemas.microsoft.com/office/powerpoint/2010/main" val="9626962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d. Communication</a:t>
            </a:r>
            <a:endParaRPr lang="en-GB" dirty="0"/>
          </a:p>
        </p:txBody>
      </p:sp>
      <p:sp>
        <p:nvSpPr>
          <p:cNvPr id="3" name="Inhaltsplatzhalter 2"/>
          <p:cNvSpPr>
            <a:spLocks noGrp="1"/>
          </p:cNvSpPr>
          <p:nvPr>
            <p:ph idx="1"/>
          </p:nvPr>
        </p:nvSpPr>
        <p:spPr/>
        <p:txBody>
          <a:bodyPr/>
          <a:lstStyle/>
          <a:p>
            <a:r>
              <a:rPr lang="de-AT" dirty="0"/>
              <a:t>EUSDR Intranet</a:t>
            </a:r>
            <a:endParaRPr lang="en-GB" dirty="0"/>
          </a:p>
        </p:txBody>
      </p:sp>
      <p:sp>
        <p:nvSpPr>
          <p:cNvPr id="4" name="Titel 1"/>
          <p:cNvSpPr txBox="1">
            <a:spLocks/>
          </p:cNvSpPr>
          <p:nvPr/>
        </p:nvSpPr>
        <p:spPr>
          <a:xfrm>
            <a:off x="4525319" y="2743951"/>
            <a:ext cx="5829300" cy="70604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2025" dirty="0">
              <a:solidFill>
                <a:srgbClr val="F28800"/>
              </a:solidFill>
              <a:ea typeface="ＭＳ Ｐゴシック" pitchFamily="34" charset="-128"/>
            </a:endParaRPr>
          </a:p>
        </p:txBody>
      </p:sp>
      <p:pic>
        <p:nvPicPr>
          <p:cNvPr id="6" name="Grafik 5"/>
          <p:cNvPicPr>
            <a:picLocks noChangeAspect="1"/>
          </p:cNvPicPr>
          <p:nvPr/>
        </p:nvPicPr>
        <p:blipFill rotWithShape="1">
          <a:blip r:embed="rId2"/>
          <a:srcRect l="12850" t="6302" r="36806" b="4182"/>
          <a:stretch/>
        </p:blipFill>
        <p:spPr>
          <a:xfrm>
            <a:off x="3297250" y="2295338"/>
            <a:ext cx="3702723" cy="4114800"/>
          </a:xfrm>
          <a:prstGeom prst="rect">
            <a:avLst/>
          </a:prstGeom>
        </p:spPr>
      </p:pic>
      <p:sp>
        <p:nvSpPr>
          <p:cNvPr id="7" name="Abgerundetes Rechteck 6"/>
          <p:cNvSpPr/>
          <p:nvPr/>
        </p:nvSpPr>
        <p:spPr>
          <a:xfrm>
            <a:off x="3725326" y="2584322"/>
            <a:ext cx="1104900" cy="180975"/>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sp>
        <p:nvSpPr>
          <p:cNvPr id="8" name="Abgerundetes Rechteck 7"/>
          <p:cNvSpPr/>
          <p:nvPr/>
        </p:nvSpPr>
        <p:spPr>
          <a:xfrm>
            <a:off x="3815628" y="3435646"/>
            <a:ext cx="1104900" cy="180975"/>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sp>
        <p:nvSpPr>
          <p:cNvPr id="9" name="Abgerundetes Rechteck 8"/>
          <p:cNvSpPr/>
          <p:nvPr/>
        </p:nvSpPr>
        <p:spPr>
          <a:xfrm>
            <a:off x="3815628" y="4937905"/>
            <a:ext cx="1228725" cy="19331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sp>
        <p:nvSpPr>
          <p:cNvPr id="10" name="Textfeld 9"/>
          <p:cNvSpPr txBox="1"/>
          <p:nvPr/>
        </p:nvSpPr>
        <p:spPr>
          <a:xfrm>
            <a:off x="6590868" y="2254453"/>
            <a:ext cx="5158220" cy="4378122"/>
          </a:xfrm>
          <a:prstGeom prst="rect">
            <a:avLst/>
          </a:prstGeom>
          <a:solidFill>
            <a:srgbClr val="C1D8F2">
              <a:alpha val="80000"/>
            </a:srgbClr>
          </a:solidFill>
        </p:spPr>
        <p:txBody>
          <a:bodyPr wrap="square" rtlCol="0">
            <a:spAutoFit/>
          </a:bodyPr>
          <a:lstStyle/>
          <a:p>
            <a:r>
              <a:rPr lang="de-AT" sz="1500" b="1" dirty="0">
                <a:cs typeface="Arial" panose="020B0604020202020204" pitchFamily="34" charset="0"/>
                <a:hlinkClick r:id="rId3"/>
              </a:rPr>
              <a:t>https://danube-region.eu/mdocuments-library/</a:t>
            </a:r>
            <a:endParaRPr lang="de-AT" sz="1500" b="1" dirty="0">
              <a:cs typeface="Arial" panose="020B0604020202020204" pitchFamily="34" charset="0"/>
            </a:endParaRPr>
          </a:p>
          <a:p>
            <a:pPr>
              <a:spcAft>
                <a:spcPts val="300"/>
              </a:spcAft>
            </a:pPr>
            <a:endParaRPr lang="de-AT" sz="1500" b="1" dirty="0">
              <a:cs typeface="Arial" panose="020B0604020202020204" pitchFamily="34" charset="0"/>
            </a:endParaRPr>
          </a:p>
          <a:p>
            <a:pPr marL="285750" indent="-285750">
              <a:spcAft>
                <a:spcPts val="300"/>
              </a:spcAft>
              <a:buFont typeface="Arial" panose="020B0604020202020204" pitchFamily="34" charset="0"/>
              <a:buChar char="•"/>
            </a:pPr>
            <a:r>
              <a:rPr lang="de-AT" sz="1500" dirty="0" err="1">
                <a:cs typeface="Arial" panose="020B0604020202020204" pitchFamily="34" charset="0"/>
              </a:rPr>
              <a:t>For</a:t>
            </a:r>
            <a:r>
              <a:rPr lang="de-AT" sz="1500" dirty="0">
                <a:cs typeface="Arial" panose="020B0604020202020204" pitchFamily="34" charset="0"/>
              </a:rPr>
              <a:t> </a:t>
            </a:r>
            <a:r>
              <a:rPr lang="de-AT" sz="1500" dirty="0" err="1">
                <a:cs typeface="Arial" panose="020B0604020202020204" pitchFamily="34" charset="0"/>
              </a:rPr>
              <a:t>access</a:t>
            </a:r>
            <a:r>
              <a:rPr lang="de-AT" sz="1500" dirty="0">
                <a:cs typeface="Arial" panose="020B0604020202020204" pitchFamily="34" charset="0"/>
              </a:rPr>
              <a:t> </a:t>
            </a:r>
            <a:r>
              <a:rPr lang="de-AT" sz="1500" dirty="0" err="1">
                <a:cs typeface="Arial" panose="020B0604020202020204" pitchFamily="34" charset="0"/>
              </a:rPr>
              <a:t>to</a:t>
            </a:r>
            <a:r>
              <a:rPr lang="de-AT" sz="1500" dirty="0">
                <a:cs typeface="Arial" panose="020B0604020202020204" pitchFamily="34" charset="0"/>
              </a:rPr>
              <a:t> </a:t>
            </a:r>
            <a:r>
              <a:rPr lang="de-AT" sz="1500" dirty="0" err="1">
                <a:cs typeface="Arial" panose="020B0604020202020204" pitchFamily="34" charset="0"/>
              </a:rPr>
              <a:t>meeting</a:t>
            </a:r>
            <a:r>
              <a:rPr lang="de-AT" sz="1500" dirty="0">
                <a:cs typeface="Arial" panose="020B0604020202020204" pitchFamily="34" charset="0"/>
              </a:rPr>
              <a:t> </a:t>
            </a:r>
            <a:r>
              <a:rPr lang="de-AT" sz="1500" dirty="0" err="1">
                <a:cs typeface="Arial" panose="020B0604020202020204" pitchFamily="34" charset="0"/>
              </a:rPr>
              <a:t>minutes</a:t>
            </a:r>
            <a:r>
              <a:rPr lang="de-AT" sz="1500" dirty="0">
                <a:cs typeface="Arial" panose="020B0604020202020204" pitchFamily="34" charset="0"/>
              </a:rPr>
              <a:t> </a:t>
            </a:r>
            <a:r>
              <a:rPr lang="de-AT" sz="1500" dirty="0" err="1">
                <a:cs typeface="Arial" panose="020B0604020202020204" pitchFamily="34" charset="0"/>
              </a:rPr>
              <a:t>and</a:t>
            </a:r>
            <a:r>
              <a:rPr lang="de-AT" sz="1500" dirty="0">
                <a:cs typeface="Arial" panose="020B0604020202020204" pitchFamily="34" charset="0"/>
              </a:rPr>
              <a:t> </a:t>
            </a:r>
            <a:r>
              <a:rPr lang="de-AT" sz="1500" dirty="0" err="1">
                <a:cs typeface="Arial" panose="020B0604020202020204" pitchFamily="34" charset="0"/>
              </a:rPr>
              <a:t>presentations</a:t>
            </a:r>
            <a:endParaRPr lang="de-AT" sz="1500" dirty="0">
              <a:cs typeface="Arial" panose="020B0604020202020204" pitchFamily="34" charset="0"/>
            </a:endParaRPr>
          </a:p>
          <a:p>
            <a:pPr marL="285750" indent="-285750">
              <a:spcAft>
                <a:spcPts val="300"/>
              </a:spcAft>
              <a:buFont typeface="Arial" panose="020B0604020202020204" pitchFamily="34" charset="0"/>
              <a:buChar char="•"/>
            </a:pPr>
            <a:r>
              <a:rPr lang="de-AT" sz="1500" dirty="0">
                <a:cs typeface="Arial" panose="020B0604020202020204" pitchFamily="34" charset="0"/>
              </a:rPr>
              <a:t>Login </a:t>
            </a:r>
            <a:r>
              <a:rPr lang="de-AT" sz="1500" dirty="0" err="1">
                <a:cs typeface="Arial" panose="020B0604020202020204" pitchFamily="34" charset="0"/>
              </a:rPr>
              <a:t>credentials</a:t>
            </a:r>
            <a:r>
              <a:rPr lang="de-AT" sz="1500" dirty="0">
                <a:cs typeface="Arial" panose="020B0604020202020204" pitchFamily="34" charset="0"/>
              </a:rPr>
              <a:t> will </a:t>
            </a:r>
            <a:r>
              <a:rPr lang="de-AT" sz="1500" dirty="0" err="1">
                <a:cs typeface="Arial" panose="020B0604020202020204" pitchFamily="34" charset="0"/>
              </a:rPr>
              <a:t>be</a:t>
            </a:r>
            <a:r>
              <a:rPr lang="de-AT" sz="1500" dirty="0">
                <a:cs typeface="Arial" panose="020B0604020202020204" pitchFamily="34" charset="0"/>
              </a:rPr>
              <a:t> </a:t>
            </a:r>
            <a:r>
              <a:rPr lang="de-AT" sz="1500" dirty="0" err="1">
                <a:cs typeface="Arial" panose="020B0604020202020204" pitchFamily="34" charset="0"/>
              </a:rPr>
              <a:t>sent</a:t>
            </a:r>
            <a:r>
              <a:rPr lang="de-AT" sz="1500" dirty="0">
                <a:cs typeface="Arial" panose="020B0604020202020204" pitchFamily="34" charset="0"/>
              </a:rPr>
              <a:t> </a:t>
            </a:r>
            <a:r>
              <a:rPr lang="de-AT" sz="1500" dirty="0" err="1">
                <a:cs typeface="Arial" panose="020B0604020202020204" pitchFamily="34" charset="0"/>
              </a:rPr>
              <a:t>to</a:t>
            </a:r>
            <a:r>
              <a:rPr lang="de-AT" sz="1500" dirty="0">
                <a:cs typeface="Arial" panose="020B0604020202020204" pitchFamily="34" charset="0"/>
              </a:rPr>
              <a:t> all NCs </a:t>
            </a:r>
            <a:r>
              <a:rPr lang="de-AT" sz="1500" dirty="0" err="1">
                <a:cs typeface="Arial" panose="020B0604020202020204" pitchFamily="34" charset="0"/>
              </a:rPr>
              <a:t>and</a:t>
            </a:r>
            <a:r>
              <a:rPr lang="de-AT" sz="1500" dirty="0">
                <a:cs typeface="Arial" panose="020B0604020202020204" pitchFamily="34" charset="0"/>
              </a:rPr>
              <a:t> PACs </a:t>
            </a:r>
            <a:r>
              <a:rPr lang="de-AT" sz="1500" dirty="0" err="1">
                <a:cs typeface="Arial" panose="020B0604020202020204" pitchFamily="34" charset="0"/>
              </a:rPr>
              <a:t>listed</a:t>
            </a:r>
            <a:r>
              <a:rPr lang="de-AT" sz="1500" dirty="0">
                <a:cs typeface="Arial" panose="020B0604020202020204" pitchFamily="34" charset="0"/>
              </a:rPr>
              <a:t> in </a:t>
            </a:r>
            <a:r>
              <a:rPr lang="de-AT" sz="1500" dirty="0" err="1">
                <a:cs typeface="Arial" panose="020B0604020202020204" pitchFamily="34" charset="0"/>
              </a:rPr>
              <a:t>the</a:t>
            </a:r>
            <a:r>
              <a:rPr lang="de-AT" sz="1500" dirty="0">
                <a:cs typeface="Arial" panose="020B0604020202020204" pitchFamily="34" charset="0"/>
              </a:rPr>
              <a:t> EUSDR </a:t>
            </a:r>
            <a:r>
              <a:rPr lang="de-AT" sz="1500" dirty="0" err="1">
                <a:cs typeface="Arial" panose="020B0604020202020204" pitchFamily="34" charset="0"/>
              </a:rPr>
              <a:t>mailing</a:t>
            </a:r>
            <a:r>
              <a:rPr lang="de-AT" sz="1500" dirty="0">
                <a:cs typeface="Arial" panose="020B0604020202020204" pitchFamily="34" charset="0"/>
              </a:rPr>
              <a:t> </a:t>
            </a:r>
            <a:r>
              <a:rPr lang="de-AT" sz="1500" dirty="0" err="1">
                <a:cs typeface="Arial" panose="020B0604020202020204" pitchFamily="34" charset="0"/>
              </a:rPr>
              <a:t>list</a:t>
            </a:r>
            <a:r>
              <a:rPr lang="de-AT" sz="1500" dirty="0">
                <a:cs typeface="Arial" panose="020B0604020202020204" pitchFamily="34" charset="0"/>
              </a:rPr>
              <a:t>, DG REGIO </a:t>
            </a:r>
            <a:r>
              <a:rPr lang="de-AT" sz="1500" dirty="0" err="1">
                <a:cs typeface="Arial" panose="020B0604020202020204" pitchFamily="34" charset="0"/>
              </a:rPr>
              <a:t>and</a:t>
            </a:r>
            <a:r>
              <a:rPr lang="de-AT" sz="1500" dirty="0">
                <a:cs typeface="Arial" panose="020B0604020202020204" pitchFamily="34" charset="0"/>
              </a:rPr>
              <a:t> DTP on </a:t>
            </a:r>
            <a:r>
              <a:rPr lang="de-AT" sz="1500" dirty="0" err="1">
                <a:cs typeface="Arial" panose="020B0604020202020204" pitchFamily="34" charset="0"/>
              </a:rPr>
              <a:t>Wednesday</a:t>
            </a:r>
            <a:r>
              <a:rPr lang="de-AT" sz="1500" dirty="0">
                <a:cs typeface="Arial" panose="020B0604020202020204" pitchFamily="34" charset="0"/>
              </a:rPr>
              <a:t>, 15/03/2021</a:t>
            </a:r>
          </a:p>
          <a:p>
            <a:pPr marL="285750" indent="-285750">
              <a:spcAft>
                <a:spcPts val="300"/>
              </a:spcAft>
              <a:buFont typeface="Arial" panose="020B0604020202020204" pitchFamily="34" charset="0"/>
              <a:buChar char="•"/>
            </a:pPr>
            <a:r>
              <a:rPr lang="de-AT" sz="1500" dirty="0">
                <a:cs typeface="Arial" panose="020B0604020202020204" pitchFamily="34" charset="0"/>
              </a:rPr>
              <a:t>Login via: </a:t>
            </a:r>
            <a:r>
              <a:rPr lang="de-AT" sz="1500" b="1" dirty="0">
                <a:cs typeface="Arial" panose="020B0604020202020204" pitchFamily="34" charset="0"/>
                <a:hlinkClick r:id="rId4"/>
              </a:rPr>
              <a:t>https://danube-region.eu/my-account/</a:t>
            </a:r>
            <a:endParaRPr lang="de-AT" sz="1500" b="1" dirty="0">
              <a:cs typeface="Arial" panose="020B0604020202020204" pitchFamily="34" charset="0"/>
            </a:endParaRPr>
          </a:p>
          <a:p>
            <a:pPr>
              <a:spcAft>
                <a:spcPts val="300"/>
              </a:spcAft>
            </a:pPr>
            <a:r>
              <a:rPr lang="de-AT" sz="1500" dirty="0">
                <a:cs typeface="Arial" panose="020B0604020202020204" pitchFamily="34" charset="0"/>
              </a:rPr>
              <a:t>       </a:t>
            </a:r>
            <a:r>
              <a:rPr lang="de-AT" sz="1500" dirty="0" err="1">
                <a:cs typeface="Arial" panose="020B0604020202020204" pitchFamily="34" charset="0"/>
              </a:rPr>
              <a:t>Then</a:t>
            </a:r>
            <a:r>
              <a:rPr lang="de-AT" sz="1500" dirty="0">
                <a:cs typeface="Arial" panose="020B0604020202020204" pitchFamily="34" charset="0"/>
              </a:rPr>
              <a:t> </a:t>
            </a:r>
            <a:r>
              <a:rPr lang="de-AT" sz="1500" dirty="0" err="1">
                <a:cs typeface="Arial" panose="020B0604020202020204" pitchFamily="34" charset="0"/>
              </a:rPr>
              <a:t>select</a:t>
            </a:r>
            <a:r>
              <a:rPr lang="de-AT" sz="1500" dirty="0">
                <a:cs typeface="Arial" panose="020B0604020202020204" pitchFamily="34" charset="0"/>
              </a:rPr>
              <a:t> </a:t>
            </a:r>
            <a:r>
              <a:rPr lang="de-AT" sz="1400" dirty="0">
                <a:cs typeface="Arial" panose="020B0604020202020204" pitchFamily="34" charset="0"/>
              </a:rPr>
              <a:t>„</a:t>
            </a:r>
            <a:r>
              <a:rPr lang="de-AT" sz="1400" b="1" dirty="0" err="1">
                <a:cs typeface="Arial" panose="020B0604020202020204" pitchFamily="34" charset="0"/>
              </a:rPr>
              <a:t>About</a:t>
            </a:r>
            <a:r>
              <a:rPr lang="de-AT" sz="1400" b="1" dirty="0">
                <a:cs typeface="Arial" panose="020B0604020202020204" pitchFamily="34" charset="0"/>
              </a:rPr>
              <a:t> EUSDR </a:t>
            </a:r>
            <a:r>
              <a:rPr lang="de-AT" sz="1400" dirty="0">
                <a:cs typeface="Arial" panose="020B0604020202020204" pitchFamily="34" charset="0"/>
              </a:rPr>
              <a:t>– </a:t>
            </a:r>
            <a:r>
              <a:rPr lang="de-AT" sz="1400" b="1" dirty="0">
                <a:cs typeface="Arial" panose="020B0604020202020204" pitchFamily="34" charset="0"/>
              </a:rPr>
              <a:t>EUSDR Intranet</a:t>
            </a:r>
            <a:r>
              <a:rPr lang="de-AT" sz="1400" dirty="0">
                <a:cs typeface="Arial" panose="020B0604020202020204" pitchFamily="34" charset="0"/>
              </a:rPr>
              <a:t>“</a:t>
            </a:r>
          </a:p>
          <a:p>
            <a:pPr>
              <a:spcAft>
                <a:spcPts val="300"/>
              </a:spcAft>
            </a:pPr>
            <a:endParaRPr lang="de-AT" sz="1400" dirty="0">
              <a:cs typeface="Arial" panose="020B0604020202020204" pitchFamily="34" charset="0"/>
            </a:endParaRPr>
          </a:p>
          <a:p>
            <a:pPr>
              <a:spcAft>
                <a:spcPts val="300"/>
              </a:spcAft>
            </a:pPr>
            <a:endParaRPr lang="de-AT" sz="1400" b="1" dirty="0">
              <a:cs typeface="Arial" panose="020B0604020202020204" pitchFamily="34" charset="0"/>
            </a:endParaRPr>
          </a:p>
          <a:p>
            <a:pPr>
              <a:spcAft>
                <a:spcPts val="300"/>
              </a:spcAft>
            </a:pPr>
            <a:endParaRPr lang="de-AT" sz="1400" b="1" dirty="0">
              <a:cs typeface="Arial" panose="020B0604020202020204" pitchFamily="34" charset="0"/>
            </a:endParaRPr>
          </a:p>
          <a:p>
            <a:pPr>
              <a:spcAft>
                <a:spcPts val="300"/>
              </a:spcAft>
            </a:pPr>
            <a:endParaRPr lang="de-AT" sz="1400" b="1" dirty="0">
              <a:cs typeface="Arial" panose="020B0604020202020204" pitchFamily="34" charset="0"/>
            </a:endParaRPr>
          </a:p>
          <a:p>
            <a:pPr marL="285750" indent="-285750">
              <a:spcAft>
                <a:spcPts val="300"/>
              </a:spcAft>
              <a:buFont typeface="Arial" panose="020B0604020202020204" pitchFamily="34" charset="0"/>
              <a:buChar char="•"/>
            </a:pPr>
            <a:r>
              <a:rPr lang="de-AT" sz="1500" dirty="0" err="1">
                <a:cs typeface="Arial" panose="020B0604020202020204" pitchFamily="34" charset="0"/>
              </a:rPr>
              <a:t>Should</a:t>
            </a:r>
            <a:r>
              <a:rPr lang="de-AT" sz="1500" dirty="0">
                <a:cs typeface="Arial" panose="020B0604020202020204" pitchFamily="34" charset="0"/>
              </a:rPr>
              <a:t> </a:t>
            </a:r>
            <a:r>
              <a:rPr lang="de-AT" sz="1500" dirty="0" err="1">
                <a:cs typeface="Arial" panose="020B0604020202020204" pitchFamily="34" charset="0"/>
              </a:rPr>
              <a:t>you</a:t>
            </a:r>
            <a:r>
              <a:rPr lang="de-AT" sz="1500" dirty="0">
                <a:cs typeface="Arial" panose="020B0604020202020204" pitchFamily="34" charset="0"/>
              </a:rPr>
              <a:t> lose </a:t>
            </a:r>
            <a:r>
              <a:rPr lang="de-AT" sz="1500" dirty="0" err="1">
                <a:cs typeface="Arial" panose="020B0604020202020204" pitchFamily="34" charset="0"/>
              </a:rPr>
              <a:t>your</a:t>
            </a:r>
            <a:r>
              <a:rPr lang="de-AT" sz="1500" dirty="0">
                <a:cs typeface="Arial" panose="020B0604020202020204" pitchFamily="34" charset="0"/>
              </a:rPr>
              <a:t> </a:t>
            </a:r>
            <a:r>
              <a:rPr lang="de-AT" sz="1500" dirty="0" err="1">
                <a:cs typeface="Arial" panose="020B0604020202020204" pitchFamily="34" charset="0"/>
              </a:rPr>
              <a:t>login</a:t>
            </a:r>
            <a:r>
              <a:rPr lang="de-AT" sz="1500" dirty="0">
                <a:cs typeface="Arial" panose="020B0604020202020204" pitchFamily="34" charset="0"/>
              </a:rPr>
              <a:t> </a:t>
            </a:r>
            <a:r>
              <a:rPr lang="de-AT" sz="1500" dirty="0" err="1">
                <a:cs typeface="Arial" panose="020B0604020202020204" pitchFamily="34" charset="0"/>
              </a:rPr>
              <a:t>credentials</a:t>
            </a:r>
            <a:r>
              <a:rPr lang="de-AT" sz="1500" dirty="0">
                <a:cs typeface="Arial" panose="020B0604020202020204" pitchFamily="34" charset="0"/>
              </a:rPr>
              <a:t>, </a:t>
            </a:r>
            <a:r>
              <a:rPr lang="de-AT" sz="1500" dirty="0" err="1">
                <a:cs typeface="Arial" panose="020B0604020202020204" pitchFamily="34" charset="0"/>
              </a:rPr>
              <a:t>please</a:t>
            </a:r>
            <a:r>
              <a:rPr lang="de-AT" sz="1500" dirty="0">
                <a:cs typeface="Arial" panose="020B0604020202020204" pitchFamily="34" charset="0"/>
              </a:rPr>
              <a:t> </a:t>
            </a:r>
            <a:r>
              <a:rPr lang="de-AT" sz="1500" dirty="0" err="1">
                <a:cs typeface="Arial" panose="020B0604020202020204" pitchFamily="34" charset="0"/>
              </a:rPr>
              <a:t>contact</a:t>
            </a:r>
            <a:r>
              <a:rPr lang="de-AT" sz="1500" dirty="0">
                <a:cs typeface="Arial" panose="020B0604020202020204" pitchFamily="34" charset="0"/>
              </a:rPr>
              <a:t> </a:t>
            </a:r>
            <a:r>
              <a:rPr lang="de-AT" sz="1500" dirty="0">
                <a:cs typeface="Arial" panose="020B0604020202020204" pitchFamily="34" charset="0"/>
                <a:hlinkClick r:id="rId5"/>
              </a:rPr>
              <a:t>office@eusdr-dsp.eu</a:t>
            </a:r>
            <a:r>
              <a:rPr lang="de-AT" sz="1500" dirty="0">
                <a:cs typeface="Arial" panose="020B0604020202020204" pitchFamily="34" charset="0"/>
              </a:rPr>
              <a:t> </a:t>
            </a:r>
            <a:r>
              <a:rPr lang="de-AT" sz="1500" dirty="0" err="1">
                <a:cs typeface="Arial" panose="020B0604020202020204" pitchFamily="34" charset="0"/>
              </a:rPr>
              <a:t>to</a:t>
            </a:r>
            <a:r>
              <a:rPr lang="de-AT" sz="1500" dirty="0">
                <a:cs typeface="Arial" panose="020B0604020202020204" pitchFamily="34" charset="0"/>
              </a:rPr>
              <a:t> </a:t>
            </a:r>
            <a:r>
              <a:rPr lang="de-AT" sz="1500" dirty="0" err="1">
                <a:cs typeface="Arial" panose="020B0604020202020204" pitchFamily="34" charset="0"/>
              </a:rPr>
              <a:t>reset</a:t>
            </a:r>
            <a:r>
              <a:rPr lang="de-AT" sz="1500" dirty="0">
                <a:cs typeface="Arial" panose="020B0604020202020204" pitchFamily="34" charset="0"/>
              </a:rPr>
              <a:t> </a:t>
            </a:r>
            <a:r>
              <a:rPr lang="de-AT" sz="1500" dirty="0" err="1">
                <a:cs typeface="Arial" panose="020B0604020202020204" pitchFamily="34" charset="0"/>
              </a:rPr>
              <a:t>your</a:t>
            </a:r>
            <a:r>
              <a:rPr lang="de-AT" sz="1500" dirty="0">
                <a:cs typeface="Arial" panose="020B0604020202020204" pitchFamily="34" charset="0"/>
              </a:rPr>
              <a:t> </a:t>
            </a:r>
            <a:r>
              <a:rPr lang="de-AT" sz="1500" dirty="0" err="1">
                <a:cs typeface="Arial" panose="020B0604020202020204" pitchFamily="34" charset="0"/>
              </a:rPr>
              <a:t>password</a:t>
            </a:r>
            <a:endParaRPr lang="de-AT" sz="1500" dirty="0">
              <a:cs typeface="Arial" panose="020B0604020202020204" pitchFamily="34" charset="0"/>
            </a:endParaRPr>
          </a:p>
          <a:p>
            <a:pPr marL="285750" indent="-285750">
              <a:spcAft>
                <a:spcPts val="300"/>
              </a:spcAft>
              <a:buFont typeface="Arial" panose="020B0604020202020204" pitchFamily="34" charset="0"/>
              <a:buChar char="•"/>
            </a:pPr>
            <a:r>
              <a:rPr lang="de-AT" sz="1500" dirty="0">
                <a:cs typeface="Arial" panose="020B0604020202020204" pitchFamily="34" charset="0"/>
              </a:rPr>
              <a:t>In </a:t>
            </a:r>
            <a:r>
              <a:rPr lang="de-AT" sz="1500" dirty="0" err="1">
                <a:cs typeface="Arial" panose="020B0604020202020204" pitchFamily="34" charset="0"/>
              </a:rPr>
              <a:t>case</a:t>
            </a:r>
            <a:r>
              <a:rPr lang="de-AT" sz="1500" dirty="0">
                <a:cs typeface="Arial" panose="020B0604020202020204" pitchFamily="34" charset="0"/>
              </a:rPr>
              <a:t> </a:t>
            </a:r>
            <a:r>
              <a:rPr lang="de-AT" sz="1500" dirty="0" err="1">
                <a:cs typeface="Arial" panose="020B0604020202020204" pitchFamily="34" charset="0"/>
              </a:rPr>
              <a:t>you</a:t>
            </a:r>
            <a:r>
              <a:rPr lang="de-AT" sz="1500" dirty="0">
                <a:cs typeface="Arial" panose="020B0604020202020204" pitchFamily="34" charset="0"/>
              </a:rPr>
              <a:t> </a:t>
            </a:r>
            <a:r>
              <a:rPr lang="de-AT" sz="1500" dirty="0" err="1">
                <a:cs typeface="Arial" panose="020B0604020202020204" pitchFamily="34" charset="0"/>
              </a:rPr>
              <a:t>would</a:t>
            </a:r>
            <a:r>
              <a:rPr lang="de-AT" sz="1500" dirty="0">
                <a:cs typeface="Arial" panose="020B0604020202020204" pitchFamily="34" charset="0"/>
              </a:rPr>
              <a:t> like such a </a:t>
            </a:r>
            <a:r>
              <a:rPr lang="de-AT" sz="1500" dirty="0" err="1">
                <a:cs typeface="Arial" panose="020B0604020202020204" pitchFamily="34" charset="0"/>
              </a:rPr>
              <a:t>section</a:t>
            </a:r>
            <a:r>
              <a:rPr lang="de-AT" sz="1500" dirty="0">
                <a:cs typeface="Arial" panose="020B0604020202020204" pitchFamily="34" charset="0"/>
              </a:rPr>
              <a:t> </a:t>
            </a:r>
            <a:r>
              <a:rPr lang="de-AT" sz="1500" dirty="0" err="1">
                <a:cs typeface="Arial" panose="020B0604020202020204" pitchFamily="34" charset="0"/>
              </a:rPr>
              <a:t>for</a:t>
            </a:r>
            <a:r>
              <a:rPr lang="de-AT" sz="1500" dirty="0">
                <a:cs typeface="Arial" panose="020B0604020202020204" pitchFamily="34" charset="0"/>
              </a:rPr>
              <a:t> </a:t>
            </a:r>
            <a:r>
              <a:rPr lang="de-AT" sz="1500" dirty="0" err="1">
                <a:cs typeface="Arial" panose="020B0604020202020204" pitchFamily="34" charset="0"/>
              </a:rPr>
              <a:t>your</a:t>
            </a:r>
            <a:r>
              <a:rPr lang="de-AT" sz="1500" dirty="0">
                <a:cs typeface="Arial" panose="020B0604020202020204" pitchFamily="34" charset="0"/>
              </a:rPr>
              <a:t> SG on </a:t>
            </a:r>
            <a:r>
              <a:rPr lang="de-AT" sz="1500" dirty="0" err="1">
                <a:cs typeface="Arial" panose="020B0604020202020204" pitchFamily="34" charset="0"/>
              </a:rPr>
              <a:t>your</a:t>
            </a:r>
            <a:r>
              <a:rPr lang="de-AT" sz="1500" dirty="0">
                <a:cs typeface="Arial" panose="020B0604020202020204" pitchFamily="34" charset="0"/>
              </a:rPr>
              <a:t> PA </a:t>
            </a:r>
            <a:r>
              <a:rPr lang="de-AT" sz="1500" dirty="0" err="1">
                <a:cs typeface="Arial" panose="020B0604020202020204" pitchFamily="34" charset="0"/>
              </a:rPr>
              <a:t>site</a:t>
            </a:r>
            <a:r>
              <a:rPr lang="de-AT" sz="1500" dirty="0">
                <a:cs typeface="Arial" panose="020B0604020202020204" pitchFamily="34" charset="0"/>
              </a:rPr>
              <a:t>, </a:t>
            </a:r>
            <a:r>
              <a:rPr lang="de-AT" sz="1500" dirty="0" err="1">
                <a:cs typeface="Arial" panose="020B0604020202020204" pitchFamily="34" charset="0"/>
              </a:rPr>
              <a:t>please</a:t>
            </a:r>
            <a:r>
              <a:rPr lang="de-AT" sz="1500" dirty="0">
                <a:cs typeface="Arial" panose="020B0604020202020204" pitchFamily="34" charset="0"/>
              </a:rPr>
              <a:t> </a:t>
            </a:r>
            <a:r>
              <a:rPr lang="de-AT" sz="1500" dirty="0" err="1">
                <a:cs typeface="Arial" panose="020B0604020202020204" pitchFamily="34" charset="0"/>
              </a:rPr>
              <a:t>contact</a:t>
            </a:r>
            <a:r>
              <a:rPr lang="de-AT" sz="1500" dirty="0">
                <a:cs typeface="Arial" panose="020B0604020202020204" pitchFamily="34" charset="0"/>
              </a:rPr>
              <a:t> </a:t>
            </a:r>
            <a:r>
              <a:rPr lang="de-AT" sz="1500" dirty="0">
                <a:cs typeface="Arial" panose="020B0604020202020204" pitchFamily="34" charset="0"/>
                <a:hlinkClick r:id="rId5"/>
              </a:rPr>
              <a:t>office@eusdr-dsp.eu</a:t>
            </a:r>
            <a:endParaRPr lang="de-AT" sz="1500" dirty="0"/>
          </a:p>
          <a:p>
            <a:r>
              <a:rPr lang="de-AT" sz="1500" b="1" dirty="0"/>
              <a:t> </a:t>
            </a:r>
          </a:p>
        </p:txBody>
      </p:sp>
      <p:grpSp>
        <p:nvGrpSpPr>
          <p:cNvPr id="11" name="Gruppieren 10"/>
          <p:cNvGrpSpPr>
            <a:grpSpLocks noChangeAspect="1"/>
          </p:cNvGrpSpPr>
          <p:nvPr/>
        </p:nvGrpSpPr>
        <p:grpSpPr>
          <a:xfrm>
            <a:off x="8027627" y="4413153"/>
            <a:ext cx="3395663" cy="571848"/>
            <a:chOff x="1376362" y="2890837"/>
            <a:chExt cx="6391275" cy="1076325"/>
          </a:xfrm>
        </p:grpSpPr>
        <p:pic>
          <p:nvPicPr>
            <p:cNvPr id="12" name="Grafik 11"/>
            <p:cNvPicPr>
              <a:picLocks noChangeAspect="1"/>
            </p:cNvPicPr>
            <p:nvPr/>
          </p:nvPicPr>
          <p:blipFill>
            <a:blip r:embed="rId6"/>
            <a:stretch>
              <a:fillRect/>
            </a:stretch>
          </p:blipFill>
          <p:spPr>
            <a:xfrm>
              <a:off x="1376362" y="2890837"/>
              <a:ext cx="6391275" cy="1076325"/>
            </a:xfrm>
            <a:prstGeom prst="rect">
              <a:avLst/>
            </a:prstGeom>
          </p:spPr>
        </p:pic>
        <p:sp>
          <p:nvSpPr>
            <p:cNvPr id="13" name="Abgerundetes Rechteck 12"/>
            <p:cNvSpPr/>
            <p:nvPr/>
          </p:nvSpPr>
          <p:spPr>
            <a:xfrm>
              <a:off x="3912767" y="3415902"/>
              <a:ext cx="802108" cy="180975"/>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grpSp>
    </p:spTree>
    <p:extLst>
      <p:ext uri="{BB962C8B-B14F-4D97-AF65-F5344CB8AC3E}">
        <p14:creationId xmlns:p14="http://schemas.microsoft.com/office/powerpoint/2010/main" val="3727425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988" y="1091459"/>
            <a:ext cx="11341100" cy="1044353"/>
          </a:xfrm>
        </p:spPr>
        <p:txBody>
          <a:bodyPr/>
          <a:lstStyle/>
          <a:p>
            <a:r>
              <a:rPr lang="de-AT" dirty="0"/>
              <a:t>d. Communication</a:t>
            </a:r>
            <a:endParaRPr lang="en-GB" dirty="0"/>
          </a:p>
        </p:txBody>
      </p:sp>
      <p:sp>
        <p:nvSpPr>
          <p:cNvPr id="4" name="Titel 1"/>
          <p:cNvSpPr txBox="1">
            <a:spLocks/>
          </p:cNvSpPr>
          <p:nvPr/>
        </p:nvSpPr>
        <p:spPr>
          <a:xfrm>
            <a:off x="4525319" y="2743951"/>
            <a:ext cx="5829300" cy="70604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2025" dirty="0">
              <a:solidFill>
                <a:srgbClr val="F28800"/>
              </a:solidFill>
              <a:ea typeface="ＭＳ Ｐゴシック" pitchFamily="34" charset="-128"/>
            </a:endParaRPr>
          </a:p>
        </p:txBody>
      </p:sp>
      <p:pic>
        <p:nvPicPr>
          <p:cNvPr id="7" name="Content Placeholder 6">
            <a:extLst>
              <a:ext uri="{FF2B5EF4-FFF2-40B4-BE49-F238E27FC236}">
                <a16:creationId xmlns:a16="http://schemas.microsoft.com/office/drawing/2014/main" id="{0417B61D-356D-4249-8467-C7167768C746}"/>
              </a:ext>
            </a:extLst>
          </p:cNvPr>
          <p:cNvPicPr>
            <a:picLocks noGrp="1" noChangeAspect="1"/>
          </p:cNvPicPr>
          <p:nvPr>
            <p:ph idx="1"/>
          </p:nvPr>
        </p:nvPicPr>
        <p:blipFill>
          <a:blip r:embed="rId2"/>
          <a:stretch>
            <a:fillRect/>
          </a:stretch>
        </p:blipFill>
        <p:spPr>
          <a:xfrm>
            <a:off x="5257803" y="1689484"/>
            <a:ext cx="5172653" cy="4337050"/>
          </a:xfrm>
          <a:prstGeom prst="rect">
            <a:avLst/>
          </a:prstGeom>
        </p:spPr>
      </p:pic>
      <p:sp>
        <p:nvSpPr>
          <p:cNvPr id="8" name="TextBox 7">
            <a:extLst>
              <a:ext uri="{FF2B5EF4-FFF2-40B4-BE49-F238E27FC236}">
                <a16:creationId xmlns:a16="http://schemas.microsoft.com/office/drawing/2014/main" id="{56997188-65AF-4C19-820B-2C23524F4AF3}"/>
              </a:ext>
            </a:extLst>
          </p:cNvPr>
          <p:cNvSpPr txBox="1"/>
          <p:nvPr/>
        </p:nvSpPr>
        <p:spPr>
          <a:xfrm>
            <a:off x="539370" y="3635477"/>
            <a:ext cx="4279954" cy="523220"/>
          </a:xfrm>
          <a:prstGeom prst="rect">
            <a:avLst/>
          </a:prstGeom>
          <a:noFill/>
        </p:spPr>
        <p:txBody>
          <a:bodyPr wrap="none" rtlCol="0">
            <a:spAutoFit/>
          </a:bodyPr>
          <a:lstStyle/>
          <a:p>
            <a:r>
              <a:rPr lang="en-US" sz="2800" b="1" dirty="0">
                <a:solidFill>
                  <a:srgbClr val="0E4194"/>
                </a:solidFill>
              </a:rPr>
              <a:t>EUSDR 10 years celebration</a:t>
            </a:r>
          </a:p>
        </p:txBody>
      </p:sp>
    </p:spTree>
    <p:extLst>
      <p:ext uri="{BB962C8B-B14F-4D97-AF65-F5344CB8AC3E}">
        <p14:creationId xmlns:p14="http://schemas.microsoft.com/office/powerpoint/2010/main" val="7714394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 </a:t>
            </a:r>
            <a:r>
              <a:rPr lang="de-AT" dirty="0" err="1"/>
              <a:t>Capacity</a:t>
            </a:r>
            <a:r>
              <a:rPr lang="de-AT" dirty="0"/>
              <a:t> Building</a:t>
            </a:r>
            <a:endParaRPr lang="en-GB" dirty="0"/>
          </a:p>
        </p:txBody>
      </p:sp>
      <p:sp>
        <p:nvSpPr>
          <p:cNvPr id="3" name="Inhaltsplatzhalter 2"/>
          <p:cNvSpPr>
            <a:spLocks noGrp="1"/>
          </p:cNvSpPr>
          <p:nvPr>
            <p:ph idx="1"/>
          </p:nvPr>
        </p:nvSpPr>
        <p:spPr/>
        <p:txBody>
          <a:bodyPr/>
          <a:lstStyle/>
          <a:p>
            <a:r>
              <a:rPr lang="de-AT" dirty="0" err="1"/>
              <a:t>Process</a:t>
            </a:r>
            <a:endParaRPr lang="de-AT" dirty="0"/>
          </a:p>
          <a:p>
            <a:endParaRPr lang="en-GB" dirty="0"/>
          </a:p>
          <a:p>
            <a:pPr lvl="1"/>
            <a:r>
              <a:rPr lang="en-GB" sz="1600" dirty="0">
                <a:solidFill>
                  <a:schemeClr val="tx1"/>
                </a:solidFill>
              </a:rPr>
              <a:t>Publications</a:t>
            </a:r>
          </a:p>
          <a:p>
            <a:pPr lvl="1"/>
            <a:endParaRPr lang="en-GB" sz="1600" dirty="0">
              <a:solidFill>
                <a:schemeClr val="tx1"/>
              </a:solidFill>
            </a:endParaRPr>
          </a:p>
          <a:p>
            <a:pPr lvl="1"/>
            <a:r>
              <a:rPr lang="en-GB" sz="1600" dirty="0">
                <a:solidFill>
                  <a:schemeClr val="tx1"/>
                </a:solidFill>
              </a:rPr>
              <a:t>Events for EUSDR </a:t>
            </a:r>
          </a:p>
          <a:p>
            <a:pPr marL="457200" lvl="1" indent="0">
              <a:buNone/>
            </a:pPr>
            <a:r>
              <a:rPr lang="en-GB" sz="1600" dirty="0">
                <a:solidFill>
                  <a:schemeClr val="tx1"/>
                </a:solidFill>
              </a:rPr>
              <a:t>key stakeholders</a:t>
            </a:r>
            <a:endParaRPr lang="en-GB" sz="1600" dirty="0"/>
          </a:p>
          <a:p>
            <a:pPr marL="457200" lvl="1" indent="0">
              <a:buNone/>
            </a:pPr>
            <a:endParaRPr lang="en-GB" sz="1600" dirty="0">
              <a:solidFill>
                <a:schemeClr val="tx1"/>
              </a:solidFill>
            </a:endParaRPr>
          </a:p>
          <a:p>
            <a:pPr lvl="1"/>
            <a:r>
              <a:rPr lang="en-GB" sz="1600" dirty="0"/>
              <a:t>Events for EUSDR </a:t>
            </a:r>
          </a:p>
          <a:p>
            <a:pPr marL="457200" lvl="1" indent="0">
              <a:buNone/>
            </a:pPr>
            <a:r>
              <a:rPr lang="en-GB" sz="1600" dirty="0"/>
              <a:t>key </a:t>
            </a:r>
            <a:r>
              <a:rPr lang="en-GB" sz="1600" dirty="0" err="1"/>
              <a:t>stekhodlers</a:t>
            </a:r>
            <a:r>
              <a:rPr lang="en-GB" sz="1600" dirty="0"/>
              <a:t> </a:t>
            </a:r>
          </a:p>
          <a:p>
            <a:pPr marL="457200" lvl="1" indent="0">
              <a:buNone/>
            </a:pPr>
            <a:r>
              <a:rPr lang="en-GB" sz="1600" dirty="0"/>
              <a:t>upon request</a:t>
            </a:r>
          </a:p>
          <a:p>
            <a:endParaRPr lang="en-GB" sz="1600" dirty="0">
              <a:solidFill>
                <a:schemeClr val="tx1"/>
              </a:solidFill>
            </a:endParaRPr>
          </a:p>
        </p:txBody>
      </p:sp>
      <p:sp>
        <p:nvSpPr>
          <p:cNvPr id="6" name="Rechteck 5"/>
          <p:cNvSpPr>
            <a:spLocks noChangeAspect="1"/>
          </p:cNvSpPr>
          <p:nvPr/>
        </p:nvSpPr>
        <p:spPr>
          <a:xfrm>
            <a:off x="9891500" y="7485746"/>
            <a:ext cx="1460859" cy="258525"/>
          </a:xfrm>
          <a:prstGeom prst="rect">
            <a:avLst/>
          </a:prstGeom>
        </p:spPr>
        <p:txBody>
          <a:bodyPr wrap="none">
            <a:spAutoFit/>
          </a:bodyPr>
          <a:lstStyle/>
          <a:p>
            <a:pPr algn="r"/>
            <a:r>
              <a:rPr lang="en-GB" sz="1500" i="1" dirty="0">
                <a:latin typeface="+mj-lt"/>
                <a:sym typeface="Arial"/>
              </a:rPr>
              <a:t>DSP, 29 January 2021</a:t>
            </a:r>
            <a:endParaRPr lang="en-GB" sz="1500" i="1" dirty="0">
              <a:solidFill>
                <a:srgbClr val="0E4194"/>
              </a:solidFill>
              <a:latin typeface="+mj-lt"/>
              <a:cs typeface="Arial" panose="020B0604020202020204" pitchFamily="34" charset="0"/>
            </a:endParaRPr>
          </a:p>
        </p:txBody>
      </p:sp>
      <p:grpSp>
        <p:nvGrpSpPr>
          <p:cNvPr id="7" name="그룹 2">
            <a:extLst>
              <a:ext uri="{FF2B5EF4-FFF2-40B4-BE49-F238E27FC236}">
                <a16:creationId xmlns:a16="http://schemas.microsoft.com/office/drawing/2014/main" id="{99DE5510-344C-4DFA-A877-22055111B614}"/>
              </a:ext>
            </a:extLst>
          </p:cNvPr>
          <p:cNvGrpSpPr>
            <a:grpSpLocks noChangeAspect="1"/>
          </p:cNvGrpSpPr>
          <p:nvPr/>
        </p:nvGrpSpPr>
        <p:grpSpPr>
          <a:xfrm>
            <a:off x="3379090" y="3065454"/>
            <a:ext cx="8447030" cy="2222384"/>
            <a:chOff x="1159651" y="1734447"/>
            <a:chExt cx="9439514" cy="2483508"/>
          </a:xfrm>
        </p:grpSpPr>
        <p:sp>
          <p:nvSpPr>
            <p:cNvPr id="8" name="Oval 21">
              <a:extLst>
                <a:ext uri="{FF2B5EF4-FFF2-40B4-BE49-F238E27FC236}">
                  <a16:creationId xmlns:a16="http://schemas.microsoft.com/office/drawing/2014/main" id="{88567C25-62EE-4D87-815F-DF15C6AC53F2}"/>
                </a:ext>
              </a:extLst>
            </p:cNvPr>
            <p:cNvSpPr/>
            <p:nvPr/>
          </p:nvSpPr>
          <p:spPr>
            <a:xfrm rot="5400000">
              <a:off x="7520905" y="1776216"/>
              <a:ext cx="1448756" cy="2401537"/>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chemeClr val="bg1"/>
            </a:solidFill>
            <a:ln w="3810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9" name="Oval 21">
              <a:extLst>
                <a:ext uri="{FF2B5EF4-FFF2-40B4-BE49-F238E27FC236}">
                  <a16:creationId xmlns:a16="http://schemas.microsoft.com/office/drawing/2014/main" id="{B164B805-2905-4DFA-95F7-A77DE83C3A06}"/>
                </a:ext>
              </a:extLst>
            </p:cNvPr>
            <p:cNvSpPr/>
            <p:nvPr/>
          </p:nvSpPr>
          <p:spPr>
            <a:xfrm rot="10800000">
              <a:off x="9095281" y="1749237"/>
              <a:ext cx="1429432" cy="1952126"/>
            </a:xfrm>
            <a:custGeom>
              <a:avLst/>
              <a:gdLst>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427338 w 1449013"/>
                <a:gd name="connsiteY16" fmla="*/ 719630 h 1952472"/>
                <a:gd name="connsiteX17" fmla="*/ 141381 w 1449013"/>
                <a:gd name="connsiteY17" fmla="*/ 433666 h 1952472"/>
                <a:gd name="connsiteX18" fmla="*/ 0 w 1449013"/>
                <a:gd name="connsiteY18" fmla="*/ 471352 h 1952472"/>
                <a:gd name="connsiteX19" fmla="*/ 0 w 1449013"/>
                <a:gd name="connsiteY19" fmla="*/ 0 h 1952472"/>
                <a:gd name="connsiteX20" fmla="*/ 1449013 w 1449013"/>
                <a:gd name="connsiteY20"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141381 w 1449013"/>
                <a:gd name="connsiteY16" fmla="*/ 433666 h 1952472"/>
                <a:gd name="connsiteX17" fmla="*/ 0 w 1449013"/>
                <a:gd name="connsiteY17" fmla="*/ 471352 h 1952472"/>
                <a:gd name="connsiteX18" fmla="*/ 0 w 1449013"/>
                <a:gd name="connsiteY18" fmla="*/ 0 h 1952472"/>
                <a:gd name="connsiteX19" fmla="*/ 1449013 w 1449013"/>
                <a:gd name="connsiteY19"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471352 h 1952472"/>
                <a:gd name="connsiteX17" fmla="*/ 0 w 1449013"/>
                <a:gd name="connsiteY17" fmla="*/ 0 h 1952472"/>
                <a:gd name="connsiteX18" fmla="*/ 1449013 w 1449013"/>
                <a:gd name="connsiteY18"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0 h 1952472"/>
                <a:gd name="connsiteX17" fmla="*/ 1449013 w 1449013"/>
                <a:gd name="connsiteY17"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0 h 1952472"/>
                <a:gd name="connsiteX16" fmla="*/ 1449013 w 1449013"/>
                <a:gd name="connsiteY16" fmla="*/ 0 h 195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0"/>
                  </a:lnTo>
                  <a:lnTo>
                    <a:pt x="1449013" y="0"/>
                  </a:lnTo>
                  <a:close/>
                </a:path>
              </a:pathLst>
            </a:custGeom>
            <a:solidFill>
              <a:schemeClr val="bg1"/>
            </a:solidFill>
            <a:ln w="38100">
              <a:solidFill>
                <a:schemeClr val="accent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10" name="Oval 21">
              <a:extLst>
                <a:ext uri="{FF2B5EF4-FFF2-40B4-BE49-F238E27FC236}">
                  <a16:creationId xmlns:a16="http://schemas.microsoft.com/office/drawing/2014/main" id="{A1112AF3-5E40-4082-B416-C650A8747A3A}"/>
                </a:ext>
              </a:extLst>
            </p:cNvPr>
            <p:cNvSpPr/>
            <p:nvPr/>
          </p:nvSpPr>
          <p:spPr>
            <a:xfrm rot="5400000">
              <a:off x="4404964" y="1766586"/>
              <a:ext cx="1448756" cy="2401537"/>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chemeClr val="accent6"/>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11" name="Oval 21">
              <a:extLst>
                <a:ext uri="{FF2B5EF4-FFF2-40B4-BE49-F238E27FC236}">
                  <a16:creationId xmlns:a16="http://schemas.microsoft.com/office/drawing/2014/main" id="{4DDFDDD0-C8C8-4E89-86E8-ED4DB9C1982F}"/>
                </a:ext>
              </a:extLst>
            </p:cNvPr>
            <p:cNvSpPr/>
            <p:nvPr/>
          </p:nvSpPr>
          <p:spPr>
            <a:xfrm rot="16200000">
              <a:off x="1526029" y="2004312"/>
              <a:ext cx="1448756" cy="1926087"/>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accent6"/>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12" name="Oval 21">
              <a:extLst>
                <a:ext uri="{FF2B5EF4-FFF2-40B4-BE49-F238E27FC236}">
                  <a16:creationId xmlns:a16="http://schemas.microsoft.com/office/drawing/2014/main" id="{864A1FC6-1604-4F09-A0E0-185DC3B1E847}"/>
                </a:ext>
              </a:extLst>
            </p:cNvPr>
            <p:cNvSpPr/>
            <p:nvPr/>
          </p:nvSpPr>
          <p:spPr>
            <a:xfrm>
              <a:off x="2869772" y="2265829"/>
              <a:ext cx="1429432" cy="1952126"/>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accent4"/>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13" name="Oval 21">
              <a:extLst>
                <a:ext uri="{FF2B5EF4-FFF2-40B4-BE49-F238E27FC236}">
                  <a16:creationId xmlns:a16="http://schemas.microsoft.com/office/drawing/2014/main" id="{B473858D-1823-4DE7-9F10-3B8663324039}"/>
                </a:ext>
              </a:extLst>
            </p:cNvPr>
            <p:cNvSpPr/>
            <p:nvPr/>
          </p:nvSpPr>
          <p:spPr>
            <a:xfrm rot="10800000">
              <a:off x="5982976" y="1734447"/>
              <a:ext cx="1429432" cy="1952078"/>
            </a:xfrm>
            <a:custGeom>
              <a:avLst/>
              <a:gdLst/>
              <a:ahLst/>
              <a:cxnLst/>
              <a:rect l="l" t="t" r="r" b="b"/>
              <a:pathLst>
                <a:path w="1449013" h="1952424">
                  <a:moveTo>
                    <a:pt x="0" y="1444024"/>
                  </a:moveTo>
                  <a:lnTo>
                    <a:pt x="0" y="967858"/>
                  </a:lnTo>
                  <a:cubicBezTo>
                    <a:pt x="41554" y="991928"/>
                    <a:pt x="89878" y="1005545"/>
                    <a:pt x="141381" y="1005545"/>
                  </a:cubicBezTo>
                  <a:cubicBezTo>
                    <a:pt x="299311" y="1005545"/>
                    <a:pt x="427338" y="877515"/>
                    <a:pt x="427338" y="719582"/>
                  </a:cubicBezTo>
                  <a:cubicBezTo>
                    <a:pt x="427338" y="561649"/>
                    <a:pt x="299311" y="433619"/>
                    <a:pt x="141381" y="433619"/>
                  </a:cubicBezTo>
                  <a:cubicBezTo>
                    <a:pt x="89878" y="433619"/>
                    <a:pt x="41554" y="447235"/>
                    <a:pt x="0" y="471304"/>
                  </a:cubicBezTo>
                  <a:lnTo>
                    <a:pt x="0" y="0"/>
                  </a:lnTo>
                  <a:lnTo>
                    <a:pt x="1449013" y="0"/>
                  </a:lnTo>
                  <a:lnTo>
                    <a:pt x="1449013" y="466693"/>
                  </a:lnTo>
                  <a:cubicBezTo>
                    <a:pt x="1410107" y="445218"/>
                    <a:pt x="1365278" y="433619"/>
                    <a:pt x="1317742" y="433619"/>
                  </a:cubicBezTo>
                  <a:cubicBezTo>
                    <a:pt x="1159811" y="433619"/>
                    <a:pt x="1031784" y="561649"/>
                    <a:pt x="1031784" y="719582"/>
                  </a:cubicBezTo>
                  <a:cubicBezTo>
                    <a:pt x="1031784" y="877515"/>
                    <a:pt x="1159811" y="1005545"/>
                    <a:pt x="1317742" y="1005545"/>
                  </a:cubicBezTo>
                  <a:cubicBezTo>
                    <a:pt x="1365278" y="1005545"/>
                    <a:pt x="1410107" y="993945"/>
                    <a:pt x="1449013" y="972471"/>
                  </a:cubicBezTo>
                  <a:lnTo>
                    <a:pt x="1449013" y="1444024"/>
                  </a:lnTo>
                  <a:lnTo>
                    <a:pt x="857954" y="1444024"/>
                  </a:lnTo>
                  <a:lnTo>
                    <a:pt x="857954" y="1542797"/>
                  </a:lnTo>
                  <a:cubicBezTo>
                    <a:pt x="916718" y="1581228"/>
                    <a:pt x="953273" y="1648172"/>
                    <a:pt x="953273" y="1723653"/>
                  </a:cubicBezTo>
                  <a:cubicBezTo>
                    <a:pt x="953273" y="1850000"/>
                    <a:pt x="850851" y="1952424"/>
                    <a:pt x="724507" y="1952424"/>
                  </a:cubicBezTo>
                  <a:cubicBezTo>
                    <a:pt x="598162" y="1952424"/>
                    <a:pt x="495741" y="1850000"/>
                    <a:pt x="495741" y="1723653"/>
                  </a:cubicBezTo>
                  <a:cubicBezTo>
                    <a:pt x="495741" y="1648172"/>
                    <a:pt x="532295" y="1581228"/>
                    <a:pt x="591060" y="1542797"/>
                  </a:cubicBezTo>
                  <a:lnTo>
                    <a:pt x="591060" y="1444024"/>
                  </a:lnTo>
                  <a:close/>
                </a:path>
              </a:pathLst>
            </a:custGeom>
            <a:solidFill>
              <a:schemeClr val="accent3"/>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14" name="TextBox 50">
              <a:extLst>
                <a:ext uri="{FF2B5EF4-FFF2-40B4-BE49-F238E27FC236}">
                  <a16:creationId xmlns:a16="http://schemas.microsoft.com/office/drawing/2014/main" id="{EA749939-0840-4A7D-8B57-C8CE73BF52A3}"/>
                </a:ext>
              </a:extLst>
            </p:cNvPr>
            <p:cNvSpPr txBox="1"/>
            <p:nvPr/>
          </p:nvSpPr>
          <p:spPr>
            <a:xfrm>
              <a:off x="1159651" y="2567216"/>
              <a:ext cx="1699699" cy="773863"/>
            </a:xfrm>
            <a:prstGeom prst="rect">
              <a:avLst/>
            </a:prstGeom>
            <a:noFill/>
          </p:spPr>
          <p:txBody>
            <a:bodyPr wrap="square" rtlCol="0">
              <a:spAutoFit/>
            </a:bodyPr>
            <a:lstStyle/>
            <a:p>
              <a:pPr algn="ctr"/>
              <a:r>
                <a:rPr lang="en-US" altLang="ko-KR" sz="1300" b="1" dirty="0">
                  <a:solidFill>
                    <a:schemeClr val="bg1"/>
                  </a:solidFill>
                  <a:cs typeface="Arial" pitchFamily="34" charset="0"/>
                </a:rPr>
                <a:t>EUSDR </a:t>
              </a:r>
            </a:p>
            <a:p>
              <a:pPr algn="ctr"/>
              <a:r>
                <a:rPr lang="en-US" altLang="ko-KR" sz="1300" b="1" dirty="0">
                  <a:solidFill>
                    <a:schemeClr val="bg1"/>
                  </a:solidFill>
                  <a:cs typeface="Arial" pitchFamily="34" charset="0"/>
                </a:rPr>
                <a:t>Operational </a:t>
              </a:r>
            </a:p>
            <a:p>
              <a:pPr algn="ctr"/>
              <a:r>
                <a:rPr lang="en-US" altLang="ko-KR" sz="1300" b="1" dirty="0">
                  <a:solidFill>
                    <a:schemeClr val="bg1"/>
                  </a:solidFill>
                  <a:cs typeface="Arial" pitchFamily="34" charset="0"/>
                </a:rPr>
                <a:t>Evaluation</a:t>
              </a:r>
              <a:endParaRPr lang="ko-KR" altLang="en-US" sz="1300" b="1" dirty="0">
                <a:solidFill>
                  <a:schemeClr val="bg1"/>
                </a:solidFill>
                <a:cs typeface="Arial" pitchFamily="34" charset="0"/>
              </a:endParaRPr>
            </a:p>
          </p:txBody>
        </p:sp>
        <p:sp>
          <p:nvSpPr>
            <p:cNvPr id="15" name="TextBox 51">
              <a:extLst>
                <a:ext uri="{FF2B5EF4-FFF2-40B4-BE49-F238E27FC236}">
                  <a16:creationId xmlns:a16="http://schemas.microsoft.com/office/drawing/2014/main" id="{E63C309B-928B-4800-AC23-497DF8195812}"/>
                </a:ext>
              </a:extLst>
            </p:cNvPr>
            <p:cNvSpPr txBox="1"/>
            <p:nvPr/>
          </p:nvSpPr>
          <p:spPr>
            <a:xfrm>
              <a:off x="2908496" y="2338487"/>
              <a:ext cx="1345760" cy="997424"/>
            </a:xfrm>
            <a:prstGeom prst="rect">
              <a:avLst/>
            </a:prstGeom>
            <a:noFill/>
          </p:spPr>
          <p:txBody>
            <a:bodyPr wrap="square" rtlCol="0">
              <a:spAutoFit/>
            </a:bodyPr>
            <a:lstStyle/>
            <a:p>
              <a:pPr algn="ctr"/>
              <a:endParaRPr lang="en-US" altLang="ko-KR" sz="1600" b="1" dirty="0">
                <a:solidFill>
                  <a:schemeClr val="bg1"/>
                </a:solidFill>
                <a:cs typeface="Arial" pitchFamily="34" charset="0"/>
              </a:endParaRPr>
            </a:p>
            <a:p>
              <a:pPr algn="ctr"/>
              <a:endParaRPr lang="en-US" altLang="ko-KR" sz="1000" b="1" dirty="0">
                <a:solidFill>
                  <a:schemeClr val="bg1"/>
                </a:solidFill>
                <a:cs typeface="Arial" pitchFamily="34" charset="0"/>
              </a:endParaRPr>
            </a:p>
            <a:p>
              <a:pPr algn="ctr"/>
              <a:endParaRPr lang="en-US" altLang="ko-KR" sz="1600" b="1" dirty="0">
                <a:solidFill>
                  <a:schemeClr val="bg1"/>
                </a:solidFill>
                <a:cs typeface="Arial" pitchFamily="34" charset="0"/>
              </a:endParaRPr>
            </a:p>
            <a:p>
              <a:pPr algn="ctr"/>
              <a:endParaRPr lang="en-US" altLang="ko-KR" sz="1000" b="1" dirty="0">
                <a:solidFill>
                  <a:schemeClr val="bg1"/>
                </a:solidFill>
                <a:cs typeface="Arial" pitchFamily="34" charset="0"/>
              </a:endParaRPr>
            </a:p>
          </p:txBody>
        </p:sp>
        <p:sp>
          <p:nvSpPr>
            <p:cNvPr id="16" name="TextBox 54">
              <a:extLst>
                <a:ext uri="{FF2B5EF4-FFF2-40B4-BE49-F238E27FC236}">
                  <a16:creationId xmlns:a16="http://schemas.microsoft.com/office/drawing/2014/main" id="{4099E777-A26B-444B-98A4-0169047A73CA}"/>
                </a:ext>
              </a:extLst>
            </p:cNvPr>
            <p:cNvSpPr txBox="1"/>
            <p:nvPr/>
          </p:nvSpPr>
          <p:spPr>
            <a:xfrm>
              <a:off x="4074418" y="2683114"/>
              <a:ext cx="2134406" cy="550304"/>
            </a:xfrm>
            <a:prstGeom prst="rect">
              <a:avLst/>
            </a:prstGeom>
            <a:noFill/>
          </p:spPr>
          <p:txBody>
            <a:bodyPr wrap="square" rtlCol="0">
              <a:spAutoFit/>
            </a:bodyPr>
            <a:lstStyle/>
            <a:p>
              <a:pPr algn="ctr"/>
              <a:r>
                <a:rPr lang="en-GB" altLang="ko-KR" sz="1300" b="1" dirty="0">
                  <a:solidFill>
                    <a:schemeClr val="bg1"/>
                  </a:solidFill>
                  <a:cs typeface="Arial" pitchFamily="34" charset="0"/>
                </a:rPr>
                <a:t>Needs Assessment </a:t>
              </a:r>
            </a:p>
            <a:p>
              <a:pPr algn="ctr"/>
              <a:r>
                <a:rPr lang="en-GB" altLang="ko-KR" sz="1300" b="1" dirty="0">
                  <a:solidFill>
                    <a:schemeClr val="bg1"/>
                  </a:solidFill>
                  <a:cs typeface="Arial" pitchFamily="34" charset="0"/>
                </a:rPr>
                <a:t>on SG engagement</a:t>
              </a:r>
            </a:p>
          </p:txBody>
        </p:sp>
        <p:sp>
          <p:nvSpPr>
            <p:cNvPr id="17" name="TextBox 55">
              <a:extLst>
                <a:ext uri="{FF2B5EF4-FFF2-40B4-BE49-F238E27FC236}">
                  <a16:creationId xmlns:a16="http://schemas.microsoft.com/office/drawing/2014/main" id="{191CC951-71E7-46AB-B9C3-55662CB41669}"/>
                </a:ext>
              </a:extLst>
            </p:cNvPr>
            <p:cNvSpPr txBox="1"/>
            <p:nvPr/>
          </p:nvSpPr>
          <p:spPr>
            <a:xfrm>
              <a:off x="7310691" y="2580421"/>
              <a:ext cx="1876051" cy="773863"/>
            </a:xfrm>
            <a:prstGeom prst="rect">
              <a:avLst/>
            </a:prstGeom>
            <a:noFill/>
          </p:spPr>
          <p:txBody>
            <a:bodyPr wrap="square" rtlCol="0">
              <a:spAutoFit/>
            </a:bodyPr>
            <a:lstStyle/>
            <a:p>
              <a:pPr algn="ctr"/>
              <a:r>
                <a:rPr lang="en-US" altLang="ko-KR" sz="1300" b="1" dirty="0">
                  <a:cs typeface="Arial" pitchFamily="34" charset="0"/>
                </a:rPr>
                <a:t>Needs Assessment </a:t>
              </a:r>
            </a:p>
            <a:p>
              <a:pPr algn="ctr"/>
              <a:r>
                <a:rPr lang="en-US" altLang="ko-KR" sz="1300" b="1" dirty="0">
                  <a:cs typeface="Arial" pitchFamily="34" charset="0"/>
                </a:rPr>
                <a:t>on stakeholder engagement</a:t>
              </a:r>
              <a:endParaRPr lang="ko-KR" altLang="en-US" sz="1300" b="1" dirty="0">
                <a:cs typeface="Arial" pitchFamily="34" charset="0"/>
              </a:endParaRPr>
            </a:p>
          </p:txBody>
        </p:sp>
        <p:sp>
          <p:nvSpPr>
            <p:cNvPr id="18" name="TextBox 56">
              <a:extLst>
                <a:ext uri="{FF2B5EF4-FFF2-40B4-BE49-F238E27FC236}">
                  <a16:creationId xmlns:a16="http://schemas.microsoft.com/office/drawing/2014/main" id="{9F6D6FE1-088B-4A6A-860C-C5569A98ED33}"/>
                </a:ext>
              </a:extLst>
            </p:cNvPr>
            <p:cNvSpPr txBox="1"/>
            <p:nvPr/>
          </p:nvSpPr>
          <p:spPr>
            <a:xfrm>
              <a:off x="6024926" y="2247357"/>
              <a:ext cx="1345760" cy="1444546"/>
            </a:xfrm>
            <a:prstGeom prst="rect">
              <a:avLst/>
            </a:prstGeom>
            <a:noFill/>
          </p:spPr>
          <p:txBody>
            <a:bodyPr wrap="square" rtlCol="0">
              <a:spAutoFit/>
            </a:bodyPr>
            <a:lstStyle/>
            <a:p>
              <a:pPr algn="ctr"/>
              <a:r>
                <a:rPr lang="en-US" altLang="ko-KR" sz="1300" b="1" dirty="0">
                  <a:solidFill>
                    <a:schemeClr val="bg1"/>
                  </a:solidFill>
                  <a:cs typeface="Arial" pitchFamily="34" charset="0"/>
                </a:rPr>
                <a:t>Let’s </a:t>
              </a:r>
            </a:p>
            <a:p>
              <a:pPr algn="ctr"/>
              <a:r>
                <a:rPr lang="en-US" altLang="ko-KR" sz="1300" b="1" dirty="0">
                  <a:solidFill>
                    <a:schemeClr val="bg1"/>
                  </a:solidFill>
                  <a:cs typeface="Arial" pitchFamily="34" charset="0"/>
                </a:rPr>
                <a:t>collaborate</a:t>
              </a:r>
            </a:p>
            <a:p>
              <a:pPr algn="ctr"/>
              <a:endParaRPr lang="en-US" altLang="ko-KR" sz="1300" b="1" dirty="0">
                <a:solidFill>
                  <a:schemeClr val="bg1"/>
                </a:solidFill>
                <a:cs typeface="Arial" pitchFamily="34" charset="0"/>
              </a:endParaRPr>
            </a:p>
            <a:p>
              <a:pPr algn="ctr"/>
              <a:endParaRPr lang="en-US" altLang="ko-KR" sz="1300" b="1" dirty="0">
                <a:solidFill>
                  <a:schemeClr val="bg1"/>
                </a:solidFill>
                <a:cs typeface="Arial" pitchFamily="34" charset="0"/>
              </a:endParaRPr>
            </a:p>
            <a:p>
              <a:pPr algn="ctr"/>
              <a:r>
                <a:rPr lang="en-US" altLang="ko-KR" sz="1300" b="1" dirty="0">
                  <a:solidFill>
                    <a:schemeClr val="bg1"/>
                  </a:solidFill>
                  <a:cs typeface="Arial" pitchFamily="34" charset="0"/>
                </a:rPr>
                <a:t> workshop for all PAs</a:t>
              </a:r>
              <a:endParaRPr lang="ko-KR" altLang="en-US" sz="1300" b="1" dirty="0">
                <a:solidFill>
                  <a:schemeClr val="bg1"/>
                </a:solidFill>
                <a:cs typeface="Arial" pitchFamily="34" charset="0"/>
              </a:endParaRPr>
            </a:p>
          </p:txBody>
        </p:sp>
        <p:sp>
          <p:nvSpPr>
            <p:cNvPr id="19" name="TextBox 57">
              <a:extLst>
                <a:ext uri="{FF2B5EF4-FFF2-40B4-BE49-F238E27FC236}">
                  <a16:creationId xmlns:a16="http://schemas.microsoft.com/office/drawing/2014/main" id="{BD7E775A-4784-430D-BDA4-4FFFA3EE2695}"/>
                </a:ext>
              </a:extLst>
            </p:cNvPr>
            <p:cNvSpPr txBox="1"/>
            <p:nvPr/>
          </p:nvSpPr>
          <p:spPr>
            <a:xfrm>
              <a:off x="9253405" y="2504715"/>
              <a:ext cx="1345760" cy="997424"/>
            </a:xfrm>
            <a:prstGeom prst="rect">
              <a:avLst/>
            </a:prstGeom>
            <a:noFill/>
          </p:spPr>
          <p:txBody>
            <a:bodyPr wrap="square" rtlCol="0">
              <a:spAutoFit/>
            </a:bodyPr>
            <a:lstStyle/>
            <a:p>
              <a:pPr algn="ctr"/>
              <a:r>
                <a:rPr lang="en-US" altLang="ko-KR" sz="1300" b="1" dirty="0">
                  <a:cs typeface="Arial" pitchFamily="34" charset="0"/>
                </a:rPr>
                <a:t>Focus on </a:t>
              </a:r>
              <a:br>
                <a:rPr lang="en-US" altLang="ko-KR" sz="1300" b="1" dirty="0">
                  <a:cs typeface="Arial" pitchFamily="34" charset="0"/>
                </a:rPr>
              </a:br>
              <a:r>
                <a:rPr lang="en-US" altLang="ko-KR" sz="1300" b="1" dirty="0">
                  <a:cs typeface="Arial" pitchFamily="34" charset="0"/>
                </a:rPr>
                <a:t>non-EU</a:t>
              </a:r>
            </a:p>
            <a:p>
              <a:pPr algn="ctr"/>
              <a:r>
                <a:rPr lang="en-US" altLang="ko-KR" sz="1300" b="1" dirty="0">
                  <a:cs typeface="Arial" pitchFamily="34" charset="0"/>
                </a:rPr>
                <a:t>stake-</a:t>
              </a:r>
            </a:p>
            <a:p>
              <a:pPr algn="ctr"/>
              <a:r>
                <a:rPr lang="en-US" altLang="ko-KR" sz="1300" b="1" dirty="0">
                  <a:cs typeface="Arial" pitchFamily="34" charset="0"/>
                </a:rPr>
                <a:t>holders</a:t>
              </a:r>
              <a:endParaRPr lang="ko-KR" altLang="en-US" sz="1300" b="1" dirty="0">
                <a:cs typeface="Arial" pitchFamily="34" charset="0"/>
              </a:endParaRPr>
            </a:p>
          </p:txBody>
        </p:sp>
      </p:grpSp>
      <p:sp>
        <p:nvSpPr>
          <p:cNvPr id="20" name="Oval 21">
            <a:extLst>
              <a:ext uri="{FF2B5EF4-FFF2-40B4-BE49-F238E27FC236}">
                <a16:creationId xmlns:a16="http://schemas.microsoft.com/office/drawing/2014/main" id="{B473858D-1823-4DE7-9F10-3B8663324039}"/>
              </a:ext>
            </a:extLst>
          </p:cNvPr>
          <p:cNvSpPr/>
          <p:nvPr/>
        </p:nvSpPr>
        <p:spPr>
          <a:xfrm rot="16200000">
            <a:off x="8185496" y="5141142"/>
            <a:ext cx="1279140" cy="1746830"/>
          </a:xfrm>
          <a:custGeom>
            <a:avLst/>
            <a:gdLst/>
            <a:ahLst/>
            <a:cxnLst/>
            <a:rect l="l" t="t" r="r" b="b"/>
            <a:pathLst>
              <a:path w="1449013" h="1952424">
                <a:moveTo>
                  <a:pt x="0" y="1444024"/>
                </a:moveTo>
                <a:lnTo>
                  <a:pt x="0" y="967858"/>
                </a:lnTo>
                <a:cubicBezTo>
                  <a:pt x="41554" y="991928"/>
                  <a:pt x="89878" y="1005545"/>
                  <a:pt x="141381" y="1005545"/>
                </a:cubicBezTo>
                <a:cubicBezTo>
                  <a:pt x="299311" y="1005545"/>
                  <a:pt x="427338" y="877515"/>
                  <a:pt x="427338" y="719582"/>
                </a:cubicBezTo>
                <a:cubicBezTo>
                  <a:pt x="427338" y="561649"/>
                  <a:pt x="299311" y="433619"/>
                  <a:pt x="141381" y="433619"/>
                </a:cubicBezTo>
                <a:cubicBezTo>
                  <a:pt x="89878" y="433619"/>
                  <a:pt x="41554" y="447235"/>
                  <a:pt x="0" y="471304"/>
                </a:cubicBezTo>
                <a:lnTo>
                  <a:pt x="0" y="0"/>
                </a:lnTo>
                <a:lnTo>
                  <a:pt x="1449013" y="0"/>
                </a:lnTo>
                <a:lnTo>
                  <a:pt x="1449013" y="466693"/>
                </a:lnTo>
                <a:cubicBezTo>
                  <a:pt x="1410107" y="445218"/>
                  <a:pt x="1365278" y="433619"/>
                  <a:pt x="1317742" y="433619"/>
                </a:cubicBezTo>
                <a:cubicBezTo>
                  <a:pt x="1159811" y="433619"/>
                  <a:pt x="1031784" y="561649"/>
                  <a:pt x="1031784" y="719582"/>
                </a:cubicBezTo>
                <a:cubicBezTo>
                  <a:pt x="1031784" y="877515"/>
                  <a:pt x="1159811" y="1005545"/>
                  <a:pt x="1317742" y="1005545"/>
                </a:cubicBezTo>
                <a:cubicBezTo>
                  <a:pt x="1365278" y="1005545"/>
                  <a:pt x="1410107" y="993945"/>
                  <a:pt x="1449013" y="972471"/>
                </a:cubicBezTo>
                <a:lnTo>
                  <a:pt x="1449013" y="1444024"/>
                </a:lnTo>
                <a:lnTo>
                  <a:pt x="857954" y="1444024"/>
                </a:lnTo>
                <a:lnTo>
                  <a:pt x="857954" y="1542797"/>
                </a:lnTo>
                <a:cubicBezTo>
                  <a:pt x="916718" y="1581228"/>
                  <a:pt x="953273" y="1648172"/>
                  <a:pt x="953273" y="1723653"/>
                </a:cubicBezTo>
                <a:cubicBezTo>
                  <a:pt x="953273" y="1850000"/>
                  <a:pt x="850851" y="1952424"/>
                  <a:pt x="724507" y="1952424"/>
                </a:cubicBezTo>
                <a:cubicBezTo>
                  <a:pt x="598162" y="1952424"/>
                  <a:pt x="495741" y="1850000"/>
                  <a:pt x="495741" y="1723653"/>
                </a:cubicBezTo>
                <a:cubicBezTo>
                  <a:pt x="495741" y="1648172"/>
                  <a:pt x="532295" y="1581228"/>
                  <a:pt x="591060" y="1542797"/>
                </a:cubicBezTo>
                <a:lnTo>
                  <a:pt x="591060" y="1444024"/>
                </a:lnTo>
                <a:close/>
              </a:path>
            </a:pathLst>
          </a:custGeom>
          <a:solidFill>
            <a:schemeClr val="bg1">
              <a:lumMod val="50000"/>
            </a:schemeClr>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lumMod val="65000"/>
                  <a:lumOff val="35000"/>
                </a:schemeClr>
              </a:solidFill>
            </a:endParaRPr>
          </a:p>
        </p:txBody>
      </p:sp>
      <p:sp>
        <p:nvSpPr>
          <p:cNvPr id="21" name="Oval 21">
            <a:extLst>
              <a:ext uri="{FF2B5EF4-FFF2-40B4-BE49-F238E27FC236}">
                <a16:creationId xmlns:a16="http://schemas.microsoft.com/office/drawing/2014/main" id="{88567C25-62EE-4D87-815F-DF15C6AC53F2}"/>
              </a:ext>
            </a:extLst>
          </p:cNvPr>
          <p:cNvSpPr/>
          <p:nvPr/>
        </p:nvSpPr>
        <p:spPr>
          <a:xfrm rot="10800000">
            <a:off x="6294176" y="1708034"/>
            <a:ext cx="1296429" cy="2149036"/>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rgbClr val="0E4194"/>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22" name="Oval 21">
            <a:extLst>
              <a:ext uri="{FF2B5EF4-FFF2-40B4-BE49-F238E27FC236}">
                <a16:creationId xmlns:a16="http://schemas.microsoft.com/office/drawing/2014/main" id="{B164B805-2905-4DFA-95F7-A77DE83C3A06}"/>
              </a:ext>
            </a:extLst>
          </p:cNvPr>
          <p:cNvSpPr/>
          <p:nvPr/>
        </p:nvSpPr>
        <p:spPr>
          <a:xfrm>
            <a:off x="3496301" y="2088468"/>
            <a:ext cx="1279140" cy="1746873"/>
          </a:xfrm>
          <a:custGeom>
            <a:avLst/>
            <a:gdLst>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427338 w 1449013"/>
              <a:gd name="connsiteY16" fmla="*/ 719630 h 1952472"/>
              <a:gd name="connsiteX17" fmla="*/ 141381 w 1449013"/>
              <a:gd name="connsiteY17" fmla="*/ 433666 h 1952472"/>
              <a:gd name="connsiteX18" fmla="*/ 0 w 1449013"/>
              <a:gd name="connsiteY18" fmla="*/ 471352 h 1952472"/>
              <a:gd name="connsiteX19" fmla="*/ 0 w 1449013"/>
              <a:gd name="connsiteY19" fmla="*/ 0 h 1952472"/>
              <a:gd name="connsiteX20" fmla="*/ 1449013 w 1449013"/>
              <a:gd name="connsiteY20"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141381 w 1449013"/>
              <a:gd name="connsiteY16" fmla="*/ 433666 h 1952472"/>
              <a:gd name="connsiteX17" fmla="*/ 0 w 1449013"/>
              <a:gd name="connsiteY17" fmla="*/ 471352 h 1952472"/>
              <a:gd name="connsiteX18" fmla="*/ 0 w 1449013"/>
              <a:gd name="connsiteY18" fmla="*/ 0 h 1952472"/>
              <a:gd name="connsiteX19" fmla="*/ 1449013 w 1449013"/>
              <a:gd name="connsiteY19"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471352 h 1952472"/>
              <a:gd name="connsiteX17" fmla="*/ 0 w 1449013"/>
              <a:gd name="connsiteY17" fmla="*/ 0 h 1952472"/>
              <a:gd name="connsiteX18" fmla="*/ 1449013 w 1449013"/>
              <a:gd name="connsiteY18"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0 h 1952472"/>
              <a:gd name="connsiteX17" fmla="*/ 1449013 w 1449013"/>
              <a:gd name="connsiteY17"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0 h 1952472"/>
              <a:gd name="connsiteX16" fmla="*/ 1449013 w 1449013"/>
              <a:gd name="connsiteY16" fmla="*/ 0 h 195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0"/>
                </a:lnTo>
                <a:lnTo>
                  <a:pt x="1449013" y="0"/>
                </a:lnTo>
                <a:close/>
              </a:path>
            </a:pathLst>
          </a:custGeom>
          <a:solidFill>
            <a:schemeClr val="accent3"/>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23" name="Textfeld 22"/>
          <p:cNvSpPr txBox="1"/>
          <p:nvPr/>
        </p:nvSpPr>
        <p:spPr>
          <a:xfrm>
            <a:off x="6188908" y="2177074"/>
            <a:ext cx="1547678" cy="1569660"/>
          </a:xfrm>
          <a:prstGeom prst="rect">
            <a:avLst/>
          </a:prstGeom>
          <a:noFill/>
        </p:spPr>
        <p:txBody>
          <a:bodyPr wrap="square" rtlCol="0">
            <a:spAutoFit/>
          </a:bodyPr>
          <a:lstStyle/>
          <a:p>
            <a:pPr algn="ctr"/>
            <a:r>
              <a:rPr lang="en-US" altLang="ko-KR" sz="1300" b="1" dirty="0">
                <a:solidFill>
                  <a:schemeClr val="bg1"/>
                </a:solidFill>
              </a:rPr>
              <a:t>Unfolding EUSDR workshops </a:t>
            </a:r>
          </a:p>
          <a:p>
            <a:pPr algn="ctr"/>
            <a:endParaRPr lang="en-US" altLang="ko-KR" sz="1300" b="1" dirty="0">
              <a:solidFill>
                <a:schemeClr val="bg1"/>
              </a:solidFill>
            </a:endParaRPr>
          </a:p>
          <a:p>
            <a:pPr algn="ctr"/>
            <a:endParaRPr lang="en-US" altLang="ko-KR" sz="1300" b="1" dirty="0">
              <a:solidFill>
                <a:schemeClr val="bg1"/>
              </a:solidFill>
            </a:endParaRPr>
          </a:p>
          <a:p>
            <a:pPr algn="ctr"/>
            <a:r>
              <a:rPr lang="en-US" altLang="ko-KR" sz="1300" b="1" dirty="0">
                <a:solidFill>
                  <a:schemeClr val="bg1"/>
                </a:solidFill>
              </a:rPr>
              <a:t>for PAs/NCs</a:t>
            </a:r>
          </a:p>
          <a:p>
            <a:pPr algn="ctr"/>
            <a:r>
              <a:rPr lang="en-US" altLang="ko-KR" sz="1300" b="1" dirty="0">
                <a:solidFill>
                  <a:schemeClr val="bg1"/>
                </a:solidFill>
              </a:rPr>
              <a:t> upon request </a:t>
            </a:r>
            <a:endParaRPr lang="ko-KR" altLang="en-US" sz="1300" b="1" dirty="0">
              <a:solidFill>
                <a:schemeClr val="bg1"/>
              </a:solidFill>
            </a:endParaRPr>
          </a:p>
          <a:p>
            <a:endParaRPr lang="de-AT" b="1" dirty="0"/>
          </a:p>
        </p:txBody>
      </p:sp>
      <p:sp>
        <p:nvSpPr>
          <p:cNvPr id="24" name="TextBox 50">
            <a:extLst>
              <a:ext uri="{FF2B5EF4-FFF2-40B4-BE49-F238E27FC236}">
                <a16:creationId xmlns:a16="http://schemas.microsoft.com/office/drawing/2014/main" id="{EA749939-0840-4A7D-8B57-C8CE73BF52A3}"/>
              </a:ext>
            </a:extLst>
          </p:cNvPr>
          <p:cNvSpPr txBox="1"/>
          <p:nvPr/>
        </p:nvSpPr>
        <p:spPr>
          <a:xfrm>
            <a:off x="3396058" y="2123281"/>
            <a:ext cx="1204265" cy="1292662"/>
          </a:xfrm>
          <a:prstGeom prst="rect">
            <a:avLst/>
          </a:prstGeom>
          <a:noFill/>
        </p:spPr>
        <p:txBody>
          <a:bodyPr wrap="square" rtlCol="0">
            <a:spAutoFit/>
          </a:bodyPr>
          <a:lstStyle/>
          <a:p>
            <a:pPr algn="ctr"/>
            <a:r>
              <a:rPr lang="en-US" altLang="ko-KR" sz="1300" b="1" dirty="0">
                <a:solidFill>
                  <a:schemeClr val="bg1"/>
                </a:solidFill>
                <a:cs typeface="Arial" pitchFamily="34" charset="0"/>
              </a:rPr>
              <a:t>Decision-making in an online environment workshop for all PAs</a:t>
            </a:r>
          </a:p>
        </p:txBody>
      </p:sp>
      <p:sp>
        <p:nvSpPr>
          <p:cNvPr id="25" name="Oval 21">
            <a:extLst>
              <a:ext uri="{FF2B5EF4-FFF2-40B4-BE49-F238E27FC236}">
                <a16:creationId xmlns:a16="http://schemas.microsoft.com/office/drawing/2014/main" id="{B164B805-2905-4DFA-95F7-A77DE83C3A06}"/>
              </a:ext>
            </a:extLst>
          </p:cNvPr>
          <p:cNvSpPr/>
          <p:nvPr/>
        </p:nvSpPr>
        <p:spPr>
          <a:xfrm rot="10800000" flipH="1">
            <a:off x="3491851" y="4472015"/>
            <a:ext cx="1279140" cy="1746873"/>
          </a:xfrm>
          <a:custGeom>
            <a:avLst/>
            <a:gdLst>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427338 w 1449013"/>
              <a:gd name="connsiteY16" fmla="*/ 719630 h 1952472"/>
              <a:gd name="connsiteX17" fmla="*/ 141381 w 1449013"/>
              <a:gd name="connsiteY17" fmla="*/ 433666 h 1952472"/>
              <a:gd name="connsiteX18" fmla="*/ 0 w 1449013"/>
              <a:gd name="connsiteY18" fmla="*/ 471352 h 1952472"/>
              <a:gd name="connsiteX19" fmla="*/ 0 w 1449013"/>
              <a:gd name="connsiteY19" fmla="*/ 0 h 1952472"/>
              <a:gd name="connsiteX20" fmla="*/ 1449013 w 1449013"/>
              <a:gd name="connsiteY20"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141381 w 1449013"/>
              <a:gd name="connsiteY16" fmla="*/ 433666 h 1952472"/>
              <a:gd name="connsiteX17" fmla="*/ 0 w 1449013"/>
              <a:gd name="connsiteY17" fmla="*/ 471352 h 1952472"/>
              <a:gd name="connsiteX18" fmla="*/ 0 w 1449013"/>
              <a:gd name="connsiteY18" fmla="*/ 0 h 1952472"/>
              <a:gd name="connsiteX19" fmla="*/ 1449013 w 1449013"/>
              <a:gd name="connsiteY19"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471352 h 1952472"/>
              <a:gd name="connsiteX17" fmla="*/ 0 w 1449013"/>
              <a:gd name="connsiteY17" fmla="*/ 0 h 1952472"/>
              <a:gd name="connsiteX18" fmla="*/ 1449013 w 1449013"/>
              <a:gd name="connsiteY18"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0 h 1952472"/>
              <a:gd name="connsiteX17" fmla="*/ 1449013 w 1449013"/>
              <a:gd name="connsiteY17"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0 h 1952472"/>
              <a:gd name="connsiteX16" fmla="*/ 1449013 w 1449013"/>
              <a:gd name="connsiteY16" fmla="*/ 0 h 195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0"/>
                </a:lnTo>
                <a:lnTo>
                  <a:pt x="1449013" y="0"/>
                </a:lnTo>
                <a:close/>
              </a:path>
            </a:pathLst>
          </a:custGeom>
          <a:solidFill>
            <a:schemeClr val="accent3"/>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26" name="TextBox 50">
            <a:extLst>
              <a:ext uri="{FF2B5EF4-FFF2-40B4-BE49-F238E27FC236}">
                <a16:creationId xmlns:a16="http://schemas.microsoft.com/office/drawing/2014/main" id="{EA749939-0840-4A7D-8B57-C8CE73BF52A3}"/>
              </a:ext>
            </a:extLst>
          </p:cNvPr>
          <p:cNvSpPr txBox="1"/>
          <p:nvPr/>
        </p:nvSpPr>
        <p:spPr>
          <a:xfrm>
            <a:off x="3427465" y="4870001"/>
            <a:ext cx="1343527" cy="1292662"/>
          </a:xfrm>
          <a:prstGeom prst="rect">
            <a:avLst/>
          </a:prstGeom>
          <a:noFill/>
        </p:spPr>
        <p:txBody>
          <a:bodyPr wrap="square" rtlCol="0">
            <a:spAutoFit/>
          </a:bodyPr>
          <a:lstStyle/>
          <a:p>
            <a:pPr algn="ctr"/>
            <a:r>
              <a:rPr lang="en-US" altLang="ko-KR" sz="1300" b="1" dirty="0">
                <a:solidFill>
                  <a:schemeClr val="bg1"/>
                </a:solidFill>
                <a:cs typeface="Arial" pitchFamily="34" charset="0"/>
              </a:rPr>
              <a:t>Communication &amp; Story telling </a:t>
            </a:r>
          </a:p>
          <a:p>
            <a:pPr algn="ctr"/>
            <a:endParaRPr lang="en-US" altLang="ko-KR" sz="1300" b="1" dirty="0">
              <a:solidFill>
                <a:schemeClr val="bg1"/>
              </a:solidFill>
              <a:cs typeface="Arial" pitchFamily="34" charset="0"/>
            </a:endParaRPr>
          </a:p>
          <a:p>
            <a:pPr algn="ctr"/>
            <a:endParaRPr lang="en-US" altLang="ko-KR" sz="1300" b="1" dirty="0">
              <a:solidFill>
                <a:schemeClr val="bg1"/>
              </a:solidFill>
              <a:cs typeface="Arial" pitchFamily="34" charset="0"/>
            </a:endParaRPr>
          </a:p>
          <a:p>
            <a:pPr algn="ctr"/>
            <a:r>
              <a:rPr lang="en-US" altLang="ko-KR" sz="1300" b="1" dirty="0">
                <a:solidFill>
                  <a:schemeClr val="bg1"/>
                </a:solidFill>
                <a:cs typeface="Arial" pitchFamily="34" charset="0"/>
              </a:rPr>
              <a:t>workshop </a:t>
            </a:r>
          </a:p>
          <a:p>
            <a:pPr algn="ctr"/>
            <a:r>
              <a:rPr lang="en-US" altLang="ko-KR" sz="1300" b="1" dirty="0">
                <a:solidFill>
                  <a:schemeClr val="bg1"/>
                </a:solidFill>
                <a:cs typeface="Arial" pitchFamily="34" charset="0"/>
              </a:rPr>
              <a:t>for all PAs</a:t>
            </a:r>
          </a:p>
        </p:txBody>
      </p:sp>
      <p:sp>
        <p:nvSpPr>
          <p:cNvPr id="27" name="Rechteck 26"/>
          <p:cNvSpPr/>
          <p:nvPr/>
        </p:nvSpPr>
        <p:spPr>
          <a:xfrm>
            <a:off x="4852209" y="3540965"/>
            <a:ext cx="1378002" cy="1169551"/>
          </a:xfrm>
          <a:prstGeom prst="rect">
            <a:avLst/>
          </a:prstGeom>
        </p:spPr>
        <p:txBody>
          <a:bodyPr wrap="square">
            <a:spAutoFit/>
          </a:bodyPr>
          <a:lstStyle/>
          <a:p>
            <a:pPr algn="ctr"/>
            <a:r>
              <a:rPr lang="en-GB" sz="1000" b="1" dirty="0">
                <a:solidFill>
                  <a:schemeClr val="bg1"/>
                </a:solidFill>
                <a:cs typeface="Arial" pitchFamily="34" charset="0"/>
              </a:rPr>
              <a:t>Improving capacities and enhancing </a:t>
            </a:r>
          </a:p>
          <a:p>
            <a:pPr algn="ctr"/>
            <a:endParaRPr lang="en-GB" sz="1000" b="1" dirty="0">
              <a:solidFill>
                <a:schemeClr val="bg1"/>
              </a:solidFill>
              <a:cs typeface="Arial" pitchFamily="34" charset="0"/>
            </a:endParaRPr>
          </a:p>
          <a:p>
            <a:pPr algn="ctr"/>
            <a:endParaRPr lang="en-GB" sz="1000" b="1" dirty="0">
              <a:solidFill>
                <a:schemeClr val="bg1"/>
              </a:solidFill>
              <a:cs typeface="Arial" pitchFamily="34" charset="0"/>
            </a:endParaRPr>
          </a:p>
          <a:p>
            <a:pPr algn="ctr"/>
            <a:endParaRPr lang="en-GB" sz="1000" b="1" dirty="0">
              <a:solidFill>
                <a:schemeClr val="bg1"/>
              </a:solidFill>
              <a:cs typeface="Arial" pitchFamily="34" charset="0"/>
            </a:endParaRPr>
          </a:p>
          <a:p>
            <a:pPr algn="ctr"/>
            <a:r>
              <a:rPr lang="en-GB" sz="1000" b="1" dirty="0">
                <a:solidFill>
                  <a:schemeClr val="bg1"/>
                </a:solidFill>
                <a:cs typeface="Arial" pitchFamily="34" charset="0"/>
              </a:rPr>
              <a:t>participation</a:t>
            </a:r>
          </a:p>
          <a:p>
            <a:pPr algn="ctr"/>
            <a:r>
              <a:rPr lang="en-GB" sz="1000" b="1" dirty="0">
                <a:solidFill>
                  <a:schemeClr val="bg1"/>
                </a:solidFill>
                <a:cs typeface="Arial" pitchFamily="34" charset="0"/>
              </a:rPr>
              <a:t>(online survey)</a:t>
            </a:r>
          </a:p>
        </p:txBody>
      </p:sp>
      <p:sp>
        <p:nvSpPr>
          <p:cNvPr id="28" name="Oval 21">
            <a:extLst>
              <a:ext uri="{FF2B5EF4-FFF2-40B4-BE49-F238E27FC236}">
                <a16:creationId xmlns:a16="http://schemas.microsoft.com/office/drawing/2014/main" id="{A1112AF3-5E40-4082-B416-C650A8747A3A}"/>
              </a:ext>
            </a:extLst>
          </p:cNvPr>
          <p:cNvSpPr/>
          <p:nvPr/>
        </p:nvSpPr>
        <p:spPr>
          <a:xfrm rot="5400000">
            <a:off x="7684330" y="1714683"/>
            <a:ext cx="1296429" cy="2149036"/>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rgbClr val="0E4194"/>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29" name="TextBox 54">
            <a:extLst>
              <a:ext uri="{FF2B5EF4-FFF2-40B4-BE49-F238E27FC236}">
                <a16:creationId xmlns:a16="http://schemas.microsoft.com/office/drawing/2014/main" id="{4099E777-A26B-444B-98A4-0169047A73CA}"/>
              </a:ext>
            </a:extLst>
          </p:cNvPr>
          <p:cNvSpPr txBox="1"/>
          <p:nvPr/>
        </p:nvSpPr>
        <p:spPr>
          <a:xfrm>
            <a:off x="7621727" y="2452795"/>
            <a:ext cx="1472802" cy="692497"/>
          </a:xfrm>
          <a:prstGeom prst="rect">
            <a:avLst/>
          </a:prstGeom>
          <a:noFill/>
        </p:spPr>
        <p:txBody>
          <a:bodyPr wrap="square" rtlCol="0">
            <a:spAutoFit/>
          </a:bodyPr>
          <a:lstStyle/>
          <a:p>
            <a:pPr algn="ctr"/>
            <a:r>
              <a:rPr lang="en-US" altLang="ko-KR" sz="1300" b="1" dirty="0">
                <a:solidFill>
                  <a:schemeClr val="bg1"/>
                </a:solidFill>
                <a:cs typeface="Arial" pitchFamily="34" charset="0"/>
              </a:rPr>
              <a:t>Let’s nail it down workshops for PAs upon request</a:t>
            </a:r>
            <a:endParaRPr lang="ko-KR" altLang="en-US" sz="1300" b="1" dirty="0">
              <a:solidFill>
                <a:schemeClr val="bg1"/>
              </a:solidFill>
              <a:cs typeface="Arial" pitchFamily="34" charset="0"/>
            </a:endParaRPr>
          </a:p>
        </p:txBody>
      </p:sp>
      <p:sp>
        <p:nvSpPr>
          <p:cNvPr id="30" name="TextBox 57">
            <a:extLst>
              <a:ext uri="{FF2B5EF4-FFF2-40B4-BE49-F238E27FC236}">
                <a16:creationId xmlns:a16="http://schemas.microsoft.com/office/drawing/2014/main" id="{BD7E775A-4784-430D-BDA4-4FFFA3EE2695}"/>
              </a:ext>
            </a:extLst>
          </p:cNvPr>
          <p:cNvSpPr txBox="1"/>
          <p:nvPr/>
        </p:nvSpPr>
        <p:spPr>
          <a:xfrm>
            <a:off x="7994415" y="5722168"/>
            <a:ext cx="1204265" cy="584775"/>
          </a:xfrm>
          <a:prstGeom prst="rect">
            <a:avLst/>
          </a:prstGeom>
          <a:noFill/>
        </p:spPr>
        <p:txBody>
          <a:bodyPr wrap="square" rtlCol="0">
            <a:spAutoFit/>
          </a:bodyPr>
          <a:lstStyle/>
          <a:p>
            <a:pPr algn="ctr"/>
            <a:r>
              <a:rPr lang="en-GB" altLang="ko-KR" sz="1600" b="1" dirty="0">
                <a:solidFill>
                  <a:schemeClr val="bg1"/>
                </a:solidFill>
                <a:cs typeface="Arial" pitchFamily="34" charset="0"/>
              </a:rPr>
              <a:t>What else is needed?</a:t>
            </a:r>
          </a:p>
        </p:txBody>
      </p:sp>
      <p:sp>
        <p:nvSpPr>
          <p:cNvPr id="31" name="Oval 21">
            <a:extLst>
              <a:ext uri="{FF2B5EF4-FFF2-40B4-BE49-F238E27FC236}">
                <a16:creationId xmlns:a16="http://schemas.microsoft.com/office/drawing/2014/main" id="{4DDFDDD0-C8C8-4E89-86E8-ED4DB9C1982F}"/>
              </a:ext>
            </a:extLst>
          </p:cNvPr>
          <p:cNvSpPr/>
          <p:nvPr/>
        </p:nvSpPr>
        <p:spPr>
          <a:xfrm rot="5400000" flipH="1">
            <a:off x="4662325" y="4720379"/>
            <a:ext cx="1296429" cy="1723575"/>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accent6"/>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32" name="TextBox 50">
            <a:extLst>
              <a:ext uri="{FF2B5EF4-FFF2-40B4-BE49-F238E27FC236}">
                <a16:creationId xmlns:a16="http://schemas.microsoft.com/office/drawing/2014/main" id="{EA749939-0840-4A7D-8B57-C8CE73BF52A3}"/>
              </a:ext>
            </a:extLst>
          </p:cNvPr>
          <p:cNvSpPr txBox="1"/>
          <p:nvPr/>
        </p:nvSpPr>
        <p:spPr>
          <a:xfrm>
            <a:off x="4626252" y="5232015"/>
            <a:ext cx="1829915" cy="692497"/>
          </a:xfrm>
          <a:prstGeom prst="rect">
            <a:avLst/>
          </a:prstGeom>
          <a:noFill/>
        </p:spPr>
        <p:txBody>
          <a:bodyPr wrap="square" rtlCol="0">
            <a:spAutoFit/>
          </a:bodyPr>
          <a:lstStyle/>
          <a:p>
            <a:pPr algn="ctr"/>
            <a:r>
              <a:rPr lang="en-US" altLang="ko-KR" sz="1300" b="1" dirty="0">
                <a:solidFill>
                  <a:schemeClr val="bg1"/>
                </a:solidFill>
                <a:cs typeface="Arial" pitchFamily="34" charset="0"/>
              </a:rPr>
              <a:t>EUSDR </a:t>
            </a:r>
          </a:p>
          <a:p>
            <a:pPr algn="ctr"/>
            <a:r>
              <a:rPr lang="en-US" altLang="ko-KR" sz="1300" b="1" dirty="0">
                <a:solidFill>
                  <a:schemeClr val="bg1"/>
                </a:solidFill>
                <a:cs typeface="Arial" pitchFamily="34" charset="0"/>
              </a:rPr>
              <a:t>Communication </a:t>
            </a:r>
            <a:br>
              <a:rPr lang="en-US" altLang="ko-KR" sz="1300" b="1" dirty="0">
                <a:solidFill>
                  <a:schemeClr val="bg1"/>
                </a:solidFill>
                <a:cs typeface="Arial" pitchFamily="34" charset="0"/>
              </a:rPr>
            </a:br>
            <a:r>
              <a:rPr lang="en-US" altLang="ko-KR" sz="1300" b="1" dirty="0">
                <a:solidFill>
                  <a:schemeClr val="bg1"/>
                </a:solidFill>
                <a:cs typeface="Arial" pitchFamily="34" charset="0"/>
              </a:rPr>
              <a:t>Strategy</a:t>
            </a:r>
            <a:endParaRPr lang="ko-KR" altLang="en-US" sz="1300" b="1" dirty="0">
              <a:solidFill>
                <a:schemeClr val="bg1"/>
              </a:solidFill>
              <a:cs typeface="Arial" pitchFamily="34" charset="0"/>
            </a:endParaRPr>
          </a:p>
        </p:txBody>
      </p:sp>
      <p:sp>
        <p:nvSpPr>
          <p:cNvPr id="33" name="Oval 21">
            <a:extLst>
              <a:ext uri="{FF2B5EF4-FFF2-40B4-BE49-F238E27FC236}">
                <a16:creationId xmlns:a16="http://schemas.microsoft.com/office/drawing/2014/main" id="{4DDFDDD0-C8C8-4E89-86E8-ED4DB9C1982F}"/>
              </a:ext>
            </a:extLst>
          </p:cNvPr>
          <p:cNvSpPr/>
          <p:nvPr/>
        </p:nvSpPr>
        <p:spPr>
          <a:xfrm rot="5400000" flipH="1">
            <a:off x="10239086" y="1905661"/>
            <a:ext cx="1296429" cy="1723575"/>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bg1"/>
          </a:solidFill>
          <a:ln w="3810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34" name="TextBox 50">
            <a:extLst>
              <a:ext uri="{FF2B5EF4-FFF2-40B4-BE49-F238E27FC236}">
                <a16:creationId xmlns:a16="http://schemas.microsoft.com/office/drawing/2014/main" id="{EA749939-0840-4A7D-8B57-C8CE73BF52A3}"/>
              </a:ext>
            </a:extLst>
          </p:cNvPr>
          <p:cNvSpPr txBox="1"/>
          <p:nvPr/>
        </p:nvSpPr>
        <p:spPr>
          <a:xfrm>
            <a:off x="10204968" y="2514225"/>
            <a:ext cx="1829915" cy="492443"/>
          </a:xfrm>
          <a:prstGeom prst="rect">
            <a:avLst/>
          </a:prstGeom>
          <a:noFill/>
        </p:spPr>
        <p:txBody>
          <a:bodyPr wrap="square" rtlCol="0">
            <a:spAutoFit/>
          </a:bodyPr>
          <a:lstStyle/>
          <a:p>
            <a:pPr algn="ctr"/>
            <a:r>
              <a:rPr lang="en-US" altLang="ko-KR" sz="1300" b="1" dirty="0">
                <a:cs typeface="Arial" pitchFamily="34" charset="0"/>
              </a:rPr>
              <a:t>Tool-kit for MRS</a:t>
            </a:r>
            <a:br>
              <a:rPr lang="en-US" altLang="ko-KR" sz="1300" b="1" dirty="0">
                <a:cs typeface="Arial" pitchFamily="34" charset="0"/>
              </a:rPr>
            </a:br>
            <a:r>
              <a:rPr lang="en-US" altLang="ko-KR" sz="1300" b="1" dirty="0">
                <a:cs typeface="Arial" pitchFamily="34" charset="0"/>
              </a:rPr>
              <a:t>implementation</a:t>
            </a:r>
            <a:endParaRPr lang="ko-KR" altLang="en-US" sz="1300" b="1" dirty="0">
              <a:cs typeface="Arial" pitchFamily="34" charset="0"/>
            </a:endParaRPr>
          </a:p>
        </p:txBody>
      </p:sp>
      <p:sp>
        <p:nvSpPr>
          <p:cNvPr id="35" name="Oval 21">
            <a:extLst>
              <a:ext uri="{FF2B5EF4-FFF2-40B4-BE49-F238E27FC236}">
                <a16:creationId xmlns:a16="http://schemas.microsoft.com/office/drawing/2014/main" id="{B473858D-1823-4DE7-9F10-3B8663324039}"/>
              </a:ext>
            </a:extLst>
          </p:cNvPr>
          <p:cNvSpPr/>
          <p:nvPr/>
        </p:nvSpPr>
        <p:spPr>
          <a:xfrm rot="10800000" flipV="1">
            <a:off x="9076646" y="2140986"/>
            <a:ext cx="1279139" cy="1746830"/>
          </a:xfrm>
          <a:custGeom>
            <a:avLst/>
            <a:gdLst/>
            <a:ahLst/>
            <a:cxnLst/>
            <a:rect l="l" t="t" r="r" b="b"/>
            <a:pathLst>
              <a:path w="1449013" h="1952424">
                <a:moveTo>
                  <a:pt x="0" y="1444024"/>
                </a:moveTo>
                <a:lnTo>
                  <a:pt x="0" y="967858"/>
                </a:lnTo>
                <a:cubicBezTo>
                  <a:pt x="41554" y="991928"/>
                  <a:pt x="89878" y="1005545"/>
                  <a:pt x="141381" y="1005545"/>
                </a:cubicBezTo>
                <a:cubicBezTo>
                  <a:pt x="299311" y="1005545"/>
                  <a:pt x="427338" y="877515"/>
                  <a:pt x="427338" y="719582"/>
                </a:cubicBezTo>
                <a:cubicBezTo>
                  <a:pt x="427338" y="561649"/>
                  <a:pt x="299311" y="433619"/>
                  <a:pt x="141381" y="433619"/>
                </a:cubicBezTo>
                <a:cubicBezTo>
                  <a:pt x="89878" y="433619"/>
                  <a:pt x="41554" y="447235"/>
                  <a:pt x="0" y="471304"/>
                </a:cubicBezTo>
                <a:lnTo>
                  <a:pt x="0" y="0"/>
                </a:lnTo>
                <a:lnTo>
                  <a:pt x="1449013" y="0"/>
                </a:lnTo>
                <a:lnTo>
                  <a:pt x="1449013" y="466693"/>
                </a:lnTo>
                <a:cubicBezTo>
                  <a:pt x="1410107" y="445218"/>
                  <a:pt x="1365278" y="433619"/>
                  <a:pt x="1317742" y="433619"/>
                </a:cubicBezTo>
                <a:cubicBezTo>
                  <a:pt x="1159811" y="433619"/>
                  <a:pt x="1031784" y="561649"/>
                  <a:pt x="1031784" y="719582"/>
                </a:cubicBezTo>
                <a:cubicBezTo>
                  <a:pt x="1031784" y="877515"/>
                  <a:pt x="1159811" y="1005545"/>
                  <a:pt x="1317742" y="1005545"/>
                </a:cubicBezTo>
                <a:cubicBezTo>
                  <a:pt x="1365278" y="1005545"/>
                  <a:pt x="1410107" y="993945"/>
                  <a:pt x="1449013" y="972471"/>
                </a:cubicBezTo>
                <a:lnTo>
                  <a:pt x="1449013" y="1444024"/>
                </a:lnTo>
                <a:lnTo>
                  <a:pt x="857954" y="1444024"/>
                </a:lnTo>
                <a:lnTo>
                  <a:pt x="857954" y="1542797"/>
                </a:lnTo>
                <a:cubicBezTo>
                  <a:pt x="916718" y="1581228"/>
                  <a:pt x="953273" y="1648172"/>
                  <a:pt x="953273" y="1723653"/>
                </a:cubicBezTo>
                <a:cubicBezTo>
                  <a:pt x="953273" y="1850000"/>
                  <a:pt x="850851" y="1952424"/>
                  <a:pt x="724507" y="1952424"/>
                </a:cubicBezTo>
                <a:cubicBezTo>
                  <a:pt x="598162" y="1952424"/>
                  <a:pt x="495741" y="1850000"/>
                  <a:pt x="495741" y="1723653"/>
                </a:cubicBezTo>
                <a:cubicBezTo>
                  <a:pt x="495741" y="1648172"/>
                  <a:pt x="532295" y="1581228"/>
                  <a:pt x="591060" y="1542797"/>
                </a:cubicBezTo>
                <a:lnTo>
                  <a:pt x="591060" y="1444024"/>
                </a:lnTo>
                <a:close/>
              </a:path>
            </a:pathLst>
          </a:custGeom>
          <a:solidFill>
            <a:schemeClr val="bg1"/>
          </a:solidFill>
          <a:ln w="38100">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36" name="TextBox 57">
            <a:extLst>
              <a:ext uri="{FF2B5EF4-FFF2-40B4-BE49-F238E27FC236}">
                <a16:creationId xmlns:a16="http://schemas.microsoft.com/office/drawing/2014/main" id="{BD7E775A-4784-430D-BDA4-4FFFA3EE2695}"/>
              </a:ext>
            </a:extLst>
          </p:cNvPr>
          <p:cNvSpPr txBox="1"/>
          <p:nvPr/>
        </p:nvSpPr>
        <p:spPr>
          <a:xfrm>
            <a:off x="9104389" y="2192861"/>
            <a:ext cx="1204265" cy="492443"/>
          </a:xfrm>
          <a:prstGeom prst="rect">
            <a:avLst/>
          </a:prstGeom>
          <a:noFill/>
        </p:spPr>
        <p:txBody>
          <a:bodyPr wrap="square" rtlCol="0">
            <a:spAutoFit/>
          </a:bodyPr>
          <a:lstStyle/>
          <a:p>
            <a:pPr algn="ctr"/>
            <a:r>
              <a:rPr lang="en-US" altLang="ko-KR" sz="1300" b="1" dirty="0">
                <a:cs typeface="Arial" pitchFamily="34" charset="0"/>
              </a:rPr>
              <a:t>Thematic events</a:t>
            </a:r>
            <a:endParaRPr lang="ko-KR" altLang="en-US" sz="1300" b="1" dirty="0">
              <a:cs typeface="Arial" pitchFamily="34" charset="0"/>
            </a:endParaRPr>
          </a:p>
        </p:txBody>
      </p:sp>
      <p:sp>
        <p:nvSpPr>
          <p:cNvPr id="37" name="Oval 21">
            <a:extLst>
              <a:ext uri="{FF2B5EF4-FFF2-40B4-BE49-F238E27FC236}">
                <a16:creationId xmlns:a16="http://schemas.microsoft.com/office/drawing/2014/main" id="{B473858D-1823-4DE7-9F10-3B8663324039}"/>
              </a:ext>
            </a:extLst>
          </p:cNvPr>
          <p:cNvSpPr/>
          <p:nvPr/>
        </p:nvSpPr>
        <p:spPr>
          <a:xfrm rot="10800000">
            <a:off x="9396780" y="4933952"/>
            <a:ext cx="1279140" cy="1746830"/>
          </a:xfrm>
          <a:custGeom>
            <a:avLst/>
            <a:gdLst/>
            <a:ahLst/>
            <a:cxnLst/>
            <a:rect l="l" t="t" r="r" b="b"/>
            <a:pathLst>
              <a:path w="1449013" h="1952424">
                <a:moveTo>
                  <a:pt x="0" y="1444024"/>
                </a:moveTo>
                <a:lnTo>
                  <a:pt x="0" y="967858"/>
                </a:lnTo>
                <a:cubicBezTo>
                  <a:pt x="41554" y="991928"/>
                  <a:pt x="89878" y="1005545"/>
                  <a:pt x="141381" y="1005545"/>
                </a:cubicBezTo>
                <a:cubicBezTo>
                  <a:pt x="299311" y="1005545"/>
                  <a:pt x="427338" y="877515"/>
                  <a:pt x="427338" y="719582"/>
                </a:cubicBezTo>
                <a:cubicBezTo>
                  <a:pt x="427338" y="561649"/>
                  <a:pt x="299311" y="433619"/>
                  <a:pt x="141381" y="433619"/>
                </a:cubicBezTo>
                <a:cubicBezTo>
                  <a:pt x="89878" y="433619"/>
                  <a:pt x="41554" y="447235"/>
                  <a:pt x="0" y="471304"/>
                </a:cubicBezTo>
                <a:lnTo>
                  <a:pt x="0" y="0"/>
                </a:lnTo>
                <a:lnTo>
                  <a:pt x="1449013" y="0"/>
                </a:lnTo>
                <a:lnTo>
                  <a:pt x="1449013" y="466693"/>
                </a:lnTo>
                <a:cubicBezTo>
                  <a:pt x="1410107" y="445218"/>
                  <a:pt x="1365278" y="433619"/>
                  <a:pt x="1317742" y="433619"/>
                </a:cubicBezTo>
                <a:cubicBezTo>
                  <a:pt x="1159811" y="433619"/>
                  <a:pt x="1031784" y="561649"/>
                  <a:pt x="1031784" y="719582"/>
                </a:cubicBezTo>
                <a:cubicBezTo>
                  <a:pt x="1031784" y="877515"/>
                  <a:pt x="1159811" y="1005545"/>
                  <a:pt x="1317742" y="1005545"/>
                </a:cubicBezTo>
                <a:cubicBezTo>
                  <a:pt x="1365278" y="1005545"/>
                  <a:pt x="1410107" y="993945"/>
                  <a:pt x="1449013" y="972471"/>
                </a:cubicBezTo>
                <a:lnTo>
                  <a:pt x="1449013" y="1444024"/>
                </a:lnTo>
                <a:lnTo>
                  <a:pt x="857954" y="1444024"/>
                </a:lnTo>
                <a:lnTo>
                  <a:pt x="857954" y="1542797"/>
                </a:lnTo>
                <a:cubicBezTo>
                  <a:pt x="916718" y="1581228"/>
                  <a:pt x="953273" y="1648172"/>
                  <a:pt x="953273" y="1723653"/>
                </a:cubicBezTo>
                <a:cubicBezTo>
                  <a:pt x="953273" y="1850000"/>
                  <a:pt x="850851" y="1952424"/>
                  <a:pt x="724507" y="1952424"/>
                </a:cubicBezTo>
                <a:cubicBezTo>
                  <a:pt x="598162" y="1952424"/>
                  <a:pt x="495741" y="1850000"/>
                  <a:pt x="495741" y="1723653"/>
                </a:cubicBezTo>
                <a:cubicBezTo>
                  <a:pt x="495741" y="1648172"/>
                  <a:pt x="532295" y="1581228"/>
                  <a:pt x="591060" y="1542797"/>
                </a:cubicBezTo>
                <a:lnTo>
                  <a:pt x="591060" y="1444024"/>
                </a:lnTo>
                <a:close/>
              </a:path>
            </a:pathLst>
          </a:cu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lumMod val="65000"/>
                  <a:lumOff val="35000"/>
                </a:schemeClr>
              </a:solidFill>
            </a:endParaRPr>
          </a:p>
        </p:txBody>
      </p:sp>
      <p:sp>
        <p:nvSpPr>
          <p:cNvPr id="38" name="TextBox 57">
            <a:extLst>
              <a:ext uri="{FF2B5EF4-FFF2-40B4-BE49-F238E27FC236}">
                <a16:creationId xmlns:a16="http://schemas.microsoft.com/office/drawing/2014/main" id="{BD7E775A-4784-430D-BDA4-4FFFA3EE2695}"/>
              </a:ext>
            </a:extLst>
          </p:cNvPr>
          <p:cNvSpPr txBox="1"/>
          <p:nvPr/>
        </p:nvSpPr>
        <p:spPr>
          <a:xfrm>
            <a:off x="9450100" y="5429516"/>
            <a:ext cx="1204265" cy="1292662"/>
          </a:xfrm>
          <a:prstGeom prst="rect">
            <a:avLst/>
          </a:prstGeom>
          <a:noFill/>
          <a:ln>
            <a:noFill/>
          </a:ln>
        </p:spPr>
        <p:txBody>
          <a:bodyPr wrap="square" rtlCol="0">
            <a:spAutoFit/>
          </a:bodyPr>
          <a:lstStyle/>
          <a:p>
            <a:pPr algn="ctr"/>
            <a:r>
              <a:rPr lang="en-GB" altLang="ko-KR" sz="1300" b="1" dirty="0">
                <a:cs typeface="Arial" pitchFamily="34" charset="0"/>
              </a:rPr>
              <a:t>Contact us!</a:t>
            </a:r>
          </a:p>
          <a:p>
            <a:pPr algn="ctr"/>
            <a:endParaRPr lang="en-GB" altLang="ko-KR" sz="1300" b="1" dirty="0">
              <a:cs typeface="Arial" pitchFamily="34" charset="0"/>
            </a:endParaRPr>
          </a:p>
          <a:p>
            <a:pPr algn="ctr"/>
            <a:endParaRPr lang="en-GB" altLang="ko-KR" sz="1300" b="1" dirty="0">
              <a:cs typeface="Arial" pitchFamily="34" charset="0"/>
            </a:endParaRPr>
          </a:p>
          <a:p>
            <a:pPr algn="ctr"/>
            <a:endParaRPr lang="en-GB" altLang="ko-KR" sz="1300" b="1" dirty="0">
              <a:cs typeface="Arial" pitchFamily="34" charset="0"/>
            </a:endParaRPr>
          </a:p>
          <a:p>
            <a:pPr algn="ctr"/>
            <a:r>
              <a:rPr lang="en-GB" altLang="ko-KR" sz="1300" b="1" dirty="0">
                <a:cs typeface="Arial" pitchFamily="34" charset="0"/>
              </a:rPr>
              <a:t>office@eusdr-dsp.eu</a:t>
            </a:r>
          </a:p>
        </p:txBody>
      </p:sp>
      <p:sp>
        <p:nvSpPr>
          <p:cNvPr id="40" name="Oval 21">
            <a:extLst>
              <a:ext uri="{FF2B5EF4-FFF2-40B4-BE49-F238E27FC236}">
                <a16:creationId xmlns:a16="http://schemas.microsoft.com/office/drawing/2014/main" id="{4DDFDDD0-C8C8-4E89-86E8-ED4DB9C1982F}"/>
              </a:ext>
            </a:extLst>
          </p:cNvPr>
          <p:cNvSpPr/>
          <p:nvPr/>
        </p:nvSpPr>
        <p:spPr>
          <a:xfrm rot="16200000">
            <a:off x="552923" y="3107461"/>
            <a:ext cx="396000" cy="540000"/>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accent6"/>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41" name="Oval 21">
            <a:extLst>
              <a:ext uri="{FF2B5EF4-FFF2-40B4-BE49-F238E27FC236}">
                <a16:creationId xmlns:a16="http://schemas.microsoft.com/office/drawing/2014/main" id="{4DDFDDD0-C8C8-4E89-86E8-ED4DB9C1982F}"/>
              </a:ext>
            </a:extLst>
          </p:cNvPr>
          <p:cNvSpPr/>
          <p:nvPr/>
        </p:nvSpPr>
        <p:spPr>
          <a:xfrm rot="16200000">
            <a:off x="568710" y="3688911"/>
            <a:ext cx="396000" cy="540000"/>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accent3"/>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42" name="Oval 21">
            <a:extLst>
              <a:ext uri="{FF2B5EF4-FFF2-40B4-BE49-F238E27FC236}">
                <a16:creationId xmlns:a16="http://schemas.microsoft.com/office/drawing/2014/main" id="{4DDFDDD0-C8C8-4E89-86E8-ED4DB9C1982F}"/>
              </a:ext>
            </a:extLst>
          </p:cNvPr>
          <p:cNvSpPr/>
          <p:nvPr/>
        </p:nvSpPr>
        <p:spPr>
          <a:xfrm rot="16200000">
            <a:off x="567185" y="4542284"/>
            <a:ext cx="396000" cy="540000"/>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rgbClr val="0E4194"/>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Tree>
    <p:extLst>
      <p:ext uri="{BB962C8B-B14F-4D97-AF65-F5344CB8AC3E}">
        <p14:creationId xmlns:p14="http://schemas.microsoft.com/office/powerpoint/2010/main" val="193412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0"/>
                                        </p:tgtEl>
                                      </p:cBhvr>
                                    </p:animEffect>
                                    <p:animScale>
                                      <p:cBhvr>
                                        <p:cTn id="7" dur="250" autoRev="1" fill="hold"/>
                                        <p:tgtEl>
                                          <p:spTgt spid="40"/>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41"/>
                                        </p:tgtEl>
                                      </p:cBhvr>
                                    </p:animEffect>
                                    <p:animScale>
                                      <p:cBhvr>
                                        <p:cTn id="12" dur="250" autoRev="1" fill="hold"/>
                                        <p:tgtEl>
                                          <p:spTgt spid="41"/>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42"/>
                                        </p:tgtEl>
                                      </p:cBhvr>
                                    </p:animEffect>
                                    <p:animScale>
                                      <p:cBhvr>
                                        <p:cTn id="17" dur="250" autoRev="1" fill="hold"/>
                                        <p:tgtEl>
                                          <p:spTgt spid="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 </a:t>
            </a:r>
            <a:r>
              <a:rPr lang="de-AT" dirty="0" err="1"/>
              <a:t>What‘s</a:t>
            </a:r>
            <a:r>
              <a:rPr lang="de-AT" dirty="0"/>
              <a:t> </a:t>
            </a:r>
            <a:r>
              <a:rPr lang="de-AT" dirty="0" err="1"/>
              <a:t>next</a:t>
            </a:r>
            <a:r>
              <a:rPr lang="de-AT" dirty="0"/>
              <a:t>?</a:t>
            </a:r>
            <a:endParaRPr lang="en-GB" dirty="0"/>
          </a:p>
        </p:txBody>
      </p:sp>
      <p:sp>
        <p:nvSpPr>
          <p:cNvPr id="3" name="Inhaltsplatzhalter 2"/>
          <p:cNvSpPr>
            <a:spLocks noGrp="1"/>
          </p:cNvSpPr>
          <p:nvPr>
            <p:ph idx="1"/>
          </p:nvPr>
        </p:nvSpPr>
        <p:spPr/>
        <p:txBody>
          <a:bodyPr/>
          <a:lstStyle/>
          <a:p>
            <a:r>
              <a:rPr lang="en-GB" dirty="0"/>
              <a:t>Ukrainian EUSDR Presidency</a:t>
            </a:r>
          </a:p>
          <a:p>
            <a:endParaRPr lang="en-GB" dirty="0"/>
          </a:p>
        </p:txBody>
      </p:sp>
      <p:pic>
        <p:nvPicPr>
          <p:cNvPr id="4" name="Grafik 3"/>
          <p:cNvPicPr>
            <a:picLocks noChangeAspect="1"/>
          </p:cNvPicPr>
          <p:nvPr/>
        </p:nvPicPr>
        <p:blipFill rotWithShape="1">
          <a:blip r:embed="rId2">
            <a:clrChange>
              <a:clrFrom>
                <a:srgbClr val="FFFFFF"/>
              </a:clrFrom>
              <a:clrTo>
                <a:srgbClr val="FFFFFF">
                  <a:alpha val="0"/>
                </a:srgbClr>
              </a:clrTo>
            </a:clrChange>
          </a:blip>
          <a:srcRect b="14139"/>
          <a:stretch/>
        </p:blipFill>
        <p:spPr>
          <a:xfrm>
            <a:off x="2530657" y="2778825"/>
            <a:ext cx="4194510" cy="3927587"/>
          </a:xfrm>
          <a:prstGeom prst="rect">
            <a:avLst/>
          </a:prstGeom>
        </p:spPr>
      </p:pic>
      <p:sp>
        <p:nvSpPr>
          <p:cNvPr id="5" name="Textfeld 4"/>
          <p:cNvSpPr txBox="1"/>
          <p:nvPr/>
        </p:nvSpPr>
        <p:spPr>
          <a:xfrm>
            <a:off x="6078538" y="1789637"/>
            <a:ext cx="5763490" cy="4524315"/>
          </a:xfrm>
          <a:prstGeom prst="rect">
            <a:avLst/>
          </a:prstGeom>
          <a:solidFill>
            <a:srgbClr val="C1D8F2">
              <a:alpha val="80000"/>
            </a:srgbClr>
          </a:solidFill>
        </p:spPr>
        <p:txBody>
          <a:bodyPr wrap="square" rtlCol="0">
            <a:spAutoFit/>
          </a:bodyPr>
          <a:lstStyle/>
          <a:p>
            <a:r>
              <a:rPr lang="en-GB" b="1" dirty="0">
                <a:cs typeface="Arial" panose="020B0604020202020204" pitchFamily="34" charset="0"/>
              </a:rPr>
              <a:t>Ukraine will hold the EUSDR Presidency from November 2021 to November 2022</a:t>
            </a:r>
          </a:p>
          <a:p>
            <a:endParaRPr lang="de-AT" b="1" dirty="0">
              <a:cs typeface="Arial" panose="020B0604020202020204" pitchFamily="34" charset="0"/>
            </a:endParaRPr>
          </a:p>
          <a:p>
            <a:pPr marL="285750" indent="-285750">
              <a:buFont typeface="Arial" panose="020B0604020202020204" pitchFamily="34" charset="0"/>
              <a:buChar char="•"/>
            </a:pPr>
            <a:r>
              <a:rPr lang="en-GB" dirty="0">
                <a:cs typeface="Arial" panose="020B0604020202020204" pitchFamily="34" charset="0"/>
              </a:rPr>
              <a:t>approval of Ukraine’s chairing the EUSDR Presidency on February 17</a:t>
            </a:r>
            <a:r>
              <a:rPr lang="en-GB" baseline="30000" dirty="0">
                <a:cs typeface="Arial" panose="020B0604020202020204" pitchFamily="34" charset="0"/>
              </a:rPr>
              <a:t>th</a:t>
            </a:r>
            <a:r>
              <a:rPr lang="en-GB" dirty="0">
                <a:cs typeface="Arial" panose="020B0604020202020204" pitchFamily="34" charset="0"/>
              </a:rPr>
              <a:t>, 2021, under the Slovak Presidency of the EUSDR and the unanimous decision of the EUSDR participating states</a:t>
            </a:r>
          </a:p>
          <a:p>
            <a:pPr marL="285750" indent="-285750">
              <a:buFont typeface="Arial" panose="020B0604020202020204" pitchFamily="34" charset="0"/>
              <a:buChar char="•"/>
            </a:pPr>
            <a:r>
              <a:rPr lang="en-GB" dirty="0">
                <a:cs typeface="Arial" panose="020B0604020202020204" pitchFamily="34" charset="0"/>
              </a:rPr>
              <a:t>Oleksiy </a:t>
            </a:r>
            <a:r>
              <a:rPr lang="en-GB" dirty="0" err="1">
                <a:cs typeface="Arial" panose="020B0604020202020204" pitchFamily="34" charset="0"/>
              </a:rPr>
              <a:t>Chernyshov</a:t>
            </a:r>
            <a:r>
              <a:rPr lang="en-GB" dirty="0">
                <a:cs typeface="Arial" panose="020B0604020202020204" pitchFamily="34" charset="0"/>
              </a:rPr>
              <a:t>, Minister for Communities and Territories Development of Ukraine:</a:t>
            </a:r>
          </a:p>
          <a:p>
            <a:endParaRPr lang="en-GB" b="1" dirty="0">
              <a:cs typeface="Arial" panose="020B0604020202020204" pitchFamily="34" charset="0"/>
            </a:endParaRPr>
          </a:p>
          <a:p>
            <a:r>
              <a:rPr lang="en-GB" i="1" dirty="0">
                <a:cs typeface="Arial" panose="020B0604020202020204" pitchFamily="34" charset="0"/>
              </a:rPr>
              <a:t>“Presiding over the Danube Strategy is a great responsibility for Ukraine and an opportunity to learn from the experience of other countries in the region. Each joint platform with the EU speeds up Ukraine’s European integration path, especially when it comes to co-operation within one of the largest regions in Central Europe”. </a:t>
            </a:r>
            <a:endParaRPr lang="en-GB" dirty="0">
              <a:cs typeface="Arial" panose="020B0604020202020204" pitchFamily="34" charset="0"/>
            </a:endParaRPr>
          </a:p>
        </p:txBody>
      </p:sp>
    </p:spTree>
    <p:extLst>
      <p:ext uri="{BB962C8B-B14F-4D97-AF65-F5344CB8AC3E}">
        <p14:creationId xmlns:p14="http://schemas.microsoft.com/office/powerpoint/2010/main" val="35053397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 </a:t>
            </a:r>
            <a:r>
              <a:rPr lang="de-AT" dirty="0" err="1"/>
              <a:t>What‘s</a:t>
            </a:r>
            <a:r>
              <a:rPr lang="de-AT" dirty="0"/>
              <a:t> </a:t>
            </a:r>
            <a:r>
              <a:rPr lang="de-AT" dirty="0" err="1"/>
              <a:t>next</a:t>
            </a:r>
            <a:r>
              <a:rPr lang="de-AT" dirty="0"/>
              <a:t>?</a:t>
            </a:r>
            <a:endParaRPr lang="en-GB" dirty="0"/>
          </a:p>
        </p:txBody>
      </p:sp>
      <p:sp>
        <p:nvSpPr>
          <p:cNvPr id="3" name="Inhaltsplatzhalter 2"/>
          <p:cNvSpPr>
            <a:spLocks noGrp="1"/>
          </p:cNvSpPr>
          <p:nvPr>
            <p:ph idx="1"/>
          </p:nvPr>
        </p:nvSpPr>
        <p:spPr>
          <a:xfrm>
            <a:off x="3729553" y="2160014"/>
            <a:ext cx="8019535" cy="4364354"/>
          </a:xfrm>
        </p:spPr>
        <p:txBody>
          <a:bodyPr>
            <a:normAutofit lnSpcReduction="10000"/>
          </a:bodyPr>
          <a:lstStyle/>
          <a:p>
            <a:pPr>
              <a:spcAft>
                <a:spcPts val="600"/>
              </a:spcAft>
            </a:pPr>
            <a:r>
              <a:rPr lang="en-GB" dirty="0"/>
              <a:t>EUSDR Strategic Projects/Processes </a:t>
            </a:r>
            <a:r>
              <a:rPr lang="en-GB" i="1" dirty="0"/>
              <a:t>OR</a:t>
            </a:r>
            <a:r>
              <a:rPr lang="en-GB" dirty="0"/>
              <a:t> EUSDR Flagships…</a:t>
            </a:r>
          </a:p>
          <a:p>
            <a:pPr marL="452438" lvl="1"/>
            <a:r>
              <a:rPr lang="en-GB" dirty="0"/>
              <a:t>Provide a </a:t>
            </a:r>
            <a:r>
              <a:rPr lang="en-GB" b="1" dirty="0"/>
              <a:t>practical tool </a:t>
            </a:r>
            <a:r>
              <a:rPr lang="en-GB" dirty="0"/>
              <a:t>for stakeholders and particularly the EUSDR participating states, to explicitly foster projects and processes with a strategic character;</a:t>
            </a:r>
            <a:endParaRPr lang="de-DE" dirty="0"/>
          </a:p>
          <a:p>
            <a:pPr marL="452438" lvl="1"/>
            <a:r>
              <a:rPr lang="en-GB" dirty="0"/>
              <a:t>Produce regional, national and international/transnational </a:t>
            </a:r>
            <a:r>
              <a:rPr lang="en-GB" b="1" dirty="0"/>
              <a:t>visibility</a:t>
            </a:r>
            <a:r>
              <a:rPr lang="en-GB" dirty="0"/>
              <a:t> for the EUSDR and its actions and targets while creating awareness among the general public and the EUSDR stakeholders;</a:t>
            </a:r>
            <a:endParaRPr lang="de-DE" dirty="0"/>
          </a:p>
          <a:p>
            <a:pPr marL="452438" lvl="1"/>
            <a:r>
              <a:rPr lang="en-GB" dirty="0"/>
              <a:t>Highlight the </a:t>
            </a:r>
            <a:r>
              <a:rPr lang="en-GB" b="1" dirty="0"/>
              <a:t>progress achieved </a:t>
            </a:r>
            <a:r>
              <a:rPr lang="en-GB" dirty="0"/>
              <a:t>in implementing the EUSDR and thus strengthening the internal and external </a:t>
            </a:r>
            <a:r>
              <a:rPr lang="en-GB" b="1" dirty="0"/>
              <a:t>communication</a:t>
            </a:r>
            <a:r>
              <a:rPr lang="en-GB" dirty="0"/>
              <a:t>;</a:t>
            </a:r>
            <a:endParaRPr lang="de-DE" dirty="0"/>
          </a:p>
        </p:txBody>
      </p:sp>
      <p:pic>
        <p:nvPicPr>
          <p:cNvPr id="4" name="Picture 3" descr="Question mark 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638" y="2160014"/>
            <a:ext cx="3756454" cy="3756454"/>
          </a:xfrm>
          <a:prstGeom prst="rect">
            <a:avLst/>
          </a:prstGeom>
        </p:spPr>
      </p:pic>
    </p:spTree>
    <p:extLst>
      <p:ext uri="{BB962C8B-B14F-4D97-AF65-F5344CB8AC3E}">
        <p14:creationId xmlns:p14="http://schemas.microsoft.com/office/powerpoint/2010/main" val="2949379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 </a:t>
            </a:r>
            <a:r>
              <a:rPr lang="de-AT" dirty="0" err="1"/>
              <a:t>What‘s</a:t>
            </a:r>
            <a:r>
              <a:rPr lang="de-AT" dirty="0"/>
              <a:t> </a:t>
            </a:r>
            <a:r>
              <a:rPr lang="de-AT" dirty="0" err="1"/>
              <a:t>next</a:t>
            </a:r>
            <a:r>
              <a:rPr lang="de-AT" dirty="0"/>
              <a:t>?</a:t>
            </a:r>
            <a:endParaRPr lang="en-GB" dirty="0"/>
          </a:p>
        </p:txBody>
      </p:sp>
      <p:sp>
        <p:nvSpPr>
          <p:cNvPr id="3" name="Inhaltsplatzhalter 2"/>
          <p:cNvSpPr>
            <a:spLocks noGrp="1"/>
          </p:cNvSpPr>
          <p:nvPr>
            <p:ph idx="1"/>
          </p:nvPr>
        </p:nvSpPr>
        <p:spPr>
          <a:xfrm>
            <a:off x="407988" y="2295938"/>
            <a:ext cx="7512693" cy="3806479"/>
          </a:xfrm>
        </p:spPr>
        <p:txBody>
          <a:bodyPr>
            <a:normAutofit fontScale="77500" lnSpcReduction="20000"/>
          </a:bodyPr>
          <a:lstStyle/>
          <a:p>
            <a:pPr>
              <a:spcAft>
                <a:spcPts val="600"/>
              </a:spcAft>
            </a:pPr>
            <a:r>
              <a:rPr lang="en-GB" dirty="0"/>
              <a:t>EUSDR Strategic Projects/Processes </a:t>
            </a:r>
            <a:r>
              <a:rPr lang="en-GB" i="1" dirty="0"/>
              <a:t>OR</a:t>
            </a:r>
            <a:r>
              <a:rPr lang="en-GB" dirty="0"/>
              <a:t> EUSDR Flagships…</a:t>
            </a:r>
          </a:p>
          <a:p>
            <a:pPr marL="452438" lvl="1"/>
            <a:r>
              <a:rPr lang="en-GB" b="1" dirty="0"/>
              <a:t>Strengthen a sector or branch</a:t>
            </a:r>
            <a:r>
              <a:rPr lang="en-GB" dirty="0"/>
              <a:t>, or generating value chains or model solutions to important common challenges faced within the Danube Region;</a:t>
            </a:r>
            <a:endParaRPr lang="de-DE" dirty="0"/>
          </a:p>
          <a:p>
            <a:pPr marL="452438" lvl="1"/>
            <a:r>
              <a:rPr lang="en-GB" dirty="0"/>
              <a:t>Contribute to strong and clear </a:t>
            </a:r>
            <a:r>
              <a:rPr lang="en-GB" b="1" dirty="0"/>
              <a:t>strategic focus </a:t>
            </a:r>
            <a:r>
              <a:rPr lang="en-GB" dirty="0"/>
              <a:t>of the activities and efforts undertaken within the EUSDR Priority Areas as well as highlighting the ambition and direction a PA has in a certain policy area;</a:t>
            </a:r>
            <a:endParaRPr lang="de-DE" dirty="0"/>
          </a:p>
          <a:p>
            <a:pPr marL="452438" lvl="1"/>
            <a:r>
              <a:rPr lang="en-GB" dirty="0"/>
              <a:t>Support and further encouraging </a:t>
            </a:r>
            <a:r>
              <a:rPr lang="en-GB" b="1" dirty="0"/>
              <a:t>cooperation</a:t>
            </a:r>
            <a:r>
              <a:rPr lang="en-GB" dirty="0"/>
              <a:t> among EUSDR participating states and/or regions;</a:t>
            </a:r>
            <a:endParaRPr lang="de-DE" dirty="0"/>
          </a:p>
          <a:p>
            <a:pPr marL="452438" lvl="1"/>
            <a:r>
              <a:rPr lang="en-GB" dirty="0"/>
              <a:t>Strengthen the ground to further </a:t>
            </a:r>
            <a:r>
              <a:rPr lang="en-GB" b="1" dirty="0"/>
              <a:t>embed</a:t>
            </a:r>
            <a:r>
              <a:rPr lang="en-GB" dirty="0"/>
              <a:t> the EUSDR strategic topics – jointly agreed by all participating countries of the EUSDR – </a:t>
            </a:r>
            <a:r>
              <a:rPr lang="en-GB" b="1" dirty="0"/>
              <a:t>into EU funding programmes </a:t>
            </a:r>
            <a:r>
              <a:rPr lang="en-GB" dirty="0"/>
              <a:t>2021-2027 and beyond;</a:t>
            </a:r>
            <a:endParaRPr lang="de-DE" dirty="0"/>
          </a:p>
          <a:p>
            <a:pPr marL="452438" lvl="1"/>
            <a:r>
              <a:rPr lang="en-GB" b="1" dirty="0"/>
              <a:t>Promote the EUSDR </a:t>
            </a:r>
            <a:r>
              <a:rPr lang="en-GB" dirty="0"/>
              <a:t>and – through the implementation of strategic projects and processes – the idea of transnational cooperation and </a:t>
            </a:r>
            <a:r>
              <a:rPr lang="en-GB" b="1" dirty="0"/>
              <a:t>cohesion policy </a:t>
            </a:r>
            <a:r>
              <a:rPr lang="en-GB" dirty="0"/>
              <a:t>in Europe and the Danube region.</a:t>
            </a:r>
          </a:p>
        </p:txBody>
      </p:sp>
      <p:pic>
        <p:nvPicPr>
          <p:cNvPr id="4" name="Picture 3" descr="Question mark 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87330" y="1396313"/>
            <a:ext cx="3697760" cy="4930346"/>
          </a:xfrm>
          <a:prstGeom prst="rect">
            <a:avLst/>
          </a:prstGeom>
        </p:spPr>
      </p:pic>
    </p:spTree>
    <p:extLst>
      <p:ext uri="{BB962C8B-B14F-4D97-AF65-F5344CB8AC3E}">
        <p14:creationId xmlns:p14="http://schemas.microsoft.com/office/powerpoint/2010/main" val="3995469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txBox="1">
            <a:spLocks/>
          </p:cNvSpPr>
          <p:nvPr/>
        </p:nvSpPr>
        <p:spPr>
          <a:xfrm>
            <a:off x="2963652" y="2830973"/>
            <a:ext cx="5829300" cy="70604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2025" dirty="0">
              <a:solidFill>
                <a:srgbClr val="F28800"/>
              </a:solidFill>
              <a:latin typeface="Calibri Light" panose="020F0302020204030204"/>
              <a:ea typeface="ＭＳ Ｐゴシック" pitchFamily="34" charset="-128"/>
            </a:endParaRPr>
          </a:p>
        </p:txBody>
      </p:sp>
      <p:sp>
        <p:nvSpPr>
          <p:cNvPr id="5" name="Textfeld 4"/>
          <p:cNvSpPr txBox="1"/>
          <p:nvPr/>
        </p:nvSpPr>
        <p:spPr>
          <a:xfrm>
            <a:off x="1524000" y="1146238"/>
            <a:ext cx="9144000" cy="1200329"/>
          </a:xfrm>
          <a:prstGeom prst="rect">
            <a:avLst/>
          </a:prstGeom>
          <a:noFill/>
        </p:spPr>
        <p:txBody>
          <a:bodyPr wrap="square" rtlCol="0">
            <a:spAutoFit/>
          </a:bodyPr>
          <a:lstStyle/>
          <a:p>
            <a:pPr algn="ctr"/>
            <a:r>
              <a:rPr lang="en-US" sz="3600" b="1" dirty="0">
                <a:solidFill>
                  <a:srgbClr val="0E4194"/>
                </a:solidFill>
                <a:latin typeface="Arial" panose="020B0604020202020204" pitchFamily="34" charset="0"/>
                <a:cs typeface="Arial" panose="020B0604020202020204" pitchFamily="34" charset="0"/>
              </a:rPr>
              <a:t>Update of the Activities &amp; </a:t>
            </a:r>
            <a:br>
              <a:rPr lang="en-US" sz="3600" b="1" dirty="0">
                <a:solidFill>
                  <a:srgbClr val="0E4194"/>
                </a:solidFill>
                <a:latin typeface="Arial" panose="020B0604020202020204" pitchFamily="34" charset="0"/>
                <a:cs typeface="Arial" panose="020B0604020202020204" pitchFamily="34" charset="0"/>
              </a:rPr>
            </a:br>
            <a:r>
              <a:rPr lang="en-US" sz="3600" b="1" dirty="0">
                <a:solidFill>
                  <a:srgbClr val="0E4194"/>
                </a:solidFill>
                <a:latin typeface="Arial" panose="020B0604020202020204" pitchFamily="34" charset="0"/>
                <a:cs typeface="Arial" panose="020B0604020202020204" pitchFamily="34" charset="0"/>
              </a:rPr>
              <a:t>the way forward in </a:t>
            </a:r>
            <a:r>
              <a:rPr lang="ro-RO" sz="3600" b="1" dirty="0">
                <a:solidFill>
                  <a:srgbClr val="0E4194"/>
                </a:solidFill>
                <a:latin typeface="Arial" panose="020B0604020202020204" pitchFamily="34" charset="0"/>
                <a:cs typeface="Arial" panose="020B0604020202020204" pitchFamily="34" charset="0"/>
              </a:rPr>
              <a:t>2021</a:t>
            </a:r>
            <a:endParaRPr lang="en-US" sz="3600" b="1" dirty="0">
              <a:solidFill>
                <a:srgbClr val="0E4194"/>
              </a:solidFill>
              <a:latin typeface="Arial" panose="020B0604020202020204" pitchFamily="34" charset="0"/>
              <a:cs typeface="Arial" panose="020B0604020202020204" pitchFamily="34" charset="0"/>
            </a:endParaRPr>
          </a:p>
        </p:txBody>
      </p:sp>
      <p:pic>
        <p:nvPicPr>
          <p:cNvPr id="9" name="Grafik 8"/>
          <p:cNvPicPr>
            <a:picLocks noChangeAspect="1"/>
          </p:cNvPicPr>
          <p:nvPr/>
        </p:nvPicPr>
        <p:blipFill rotWithShape="1">
          <a:blip r:embed="rId3">
            <a:extLst>
              <a:ext uri="{28A0092B-C50C-407E-A947-70E740481C1C}">
                <a14:useLocalDpi xmlns:a14="http://schemas.microsoft.com/office/drawing/2010/main" val="0"/>
              </a:ext>
            </a:extLst>
          </a:blip>
          <a:srcRect t="32497" b="4285"/>
          <a:stretch/>
        </p:blipFill>
        <p:spPr>
          <a:xfrm>
            <a:off x="688666" y="2830972"/>
            <a:ext cx="5061654" cy="2617009"/>
          </a:xfrm>
          <a:prstGeom prst="wave">
            <a:avLst/>
          </a:prstGeom>
          <a:effectLst/>
        </p:spPr>
      </p:pic>
      <p:sp>
        <p:nvSpPr>
          <p:cNvPr id="10" name="Rechteck 9"/>
          <p:cNvSpPr/>
          <p:nvPr/>
        </p:nvSpPr>
        <p:spPr>
          <a:xfrm>
            <a:off x="5090839" y="5447982"/>
            <a:ext cx="5278817" cy="553998"/>
          </a:xfrm>
          <a:prstGeom prst="rect">
            <a:avLst/>
          </a:prstGeom>
        </p:spPr>
        <p:txBody>
          <a:bodyPr wrap="none" anchor="ctr">
            <a:spAutoFit/>
          </a:bodyPr>
          <a:lstStyle/>
          <a:p>
            <a:r>
              <a:rPr lang="ro-RO" sz="3000" b="1" dirty="0">
                <a:solidFill>
                  <a:prstClr val="white"/>
                </a:solidFill>
                <a:latin typeface="Arial" panose="020B0604020202020204" pitchFamily="34" charset="0"/>
                <a:cs typeface="Arial" panose="020B0604020202020204" pitchFamily="34" charset="0"/>
              </a:rPr>
              <a:t>DANUBE</a:t>
            </a:r>
            <a:r>
              <a:rPr lang="ro-RO" sz="3000" b="1" dirty="0">
                <a:solidFill>
                  <a:srgbClr val="0E4194"/>
                </a:solidFill>
                <a:latin typeface="Arial" panose="020B0604020202020204" pitchFamily="34" charset="0"/>
                <a:cs typeface="Arial" panose="020B0604020202020204" pitchFamily="34" charset="0"/>
              </a:rPr>
              <a:t> </a:t>
            </a:r>
            <a:r>
              <a:rPr lang="ro-RO" sz="3000" b="1" dirty="0">
                <a:solidFill>
                  <a:prstClr val="white"/>
                </a:solidFill>
                <a:latin typeface="Arial" panose="020B0604020202020204" pitchFamily="34" charset="0"/>
                <a:cs typeface="Arial" panose="020B0604020202020204" pitchFamily="34" charset="0"/>
              </a:rPr>
              <a:t>STRATEGY POINT</a:t>
            </a:r>
            <a:endParaRPr lang="de-AT" sz="3000" b="1" dirty="0">
              <a:solidFill>
                <a:prstClr val="white"/>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D6A9043-08AE-48BF-AF87-7561CADB7076}"/>
              </a:ext>
            </a:extLst>
          </p:cNvPr>
          <p:cNvSpPr txBox="1"/>
          <p:nvPr/>
        </p:nvSpPr>
        <p:spPr>
          <a:xfrm>
            <a:off x="5696261" y="2563318"/>
            <a:ext cx="6325849" cy="3323987"/>
          </a:xfrm>
          <a:prstGeom prst="rect">
            <a:avLst/>
          </a:prstGeom>
          <a:noFill/>
        </p:spPr>
        <p:txBody>
          <a:bodyPr wrap="square" rtlCol="0">
            <a:spAutoFit/>
          </a:bodyPr>
          <a:lstStyle/>
          <a:p>
            <a:pPr>
              <a:lnSpc>
                <a:spcPct val="150000"/>
              </a:lnSpc>
            </a:pPr>
            <a:r>
              <a:rPr lang="en-GB" sz="2000" b="1" dirty="0">
                <a:solidFill>
                  <a:srgbClr val="000000"/>
                </a:solidFill>
                <a:latin typeface="Calibri "/>
              </a:rPr>
              <a:t>        </a:t>
            </a:r>
            <a:r>
              <a:rPr lang="ro-RO" sz="2000" b="1" dirty="0">
                <a:solidFill>
                  <a:srgbClr val="000000"/>
                </a:solidFill>
                <a:latin typeface="Calibri "/>
              </a:rPr>
              <a:t>Activities </a:t>
            </a:r>
            <a:r>
              <a:rPr lang="en-GB" sz="2000" b="1" dirty="0">
                <a:solidFill>
                  <a:srgbClr val="000000"/>
                </a:solidFill>
                <a:latin typeface="Calibri "/>
              </a:rPr>
              <a:t>2021</a:t>
            </a:r>
            <a:endParaRPr lang="ro-RO" sz="2000" b="1" dirty="0">
              <a:solidFill>
                <a:srgbClr val="000000"/>
              </a:solidFill>
              <a:latin typeface="Calibri "/>
            </a:endParaRPr>
          </a:p>
          <a:p>
            <a:pPr>
              <a:lnSpc>
                <a:spcPct val="150000"/>
              </a:lnSpc>
            </a:pPr>
            <a:r>
              <a:rPr lang="ro-RO" sz="2000" b="1" dirty="0">
                <a:solidFill>
                  <a:srgbClr val="000000"/>
                </a:solidFill>
                <a:latin typeface="Calibri "/>
              </a:rPr>
              <a:t>	a.</a:t>
            </a:r>
            <a:r>
              <a:rPr lang="de-AT" sz="2000" b="1" dirty="0">
                <a:solidFill>
                  <a:srgbClr val="000000"/>
                </a:solidFill>
                <a:latin typeface="Calibri "/>
              </a:rPr>
              <a:t> </a:t>
            </a:r>
            <a:r>
              <a:rPr lang="en-GB" sz="2000" b="1" dirty="0">
                <a:solidFill>
                  <a:srgbClr val="000000"/>
                </a:solidFill>
                <a:latin typeface="Calibri "/>
              </a:rPr>
              <a:t>Support for PACs, NCs &amp; EUSDR PRES</a:t>
            </a:r>
          </a:p>
          <a:p>
            <a:pPr>
              <a:lnSpc>
                <a:spcPct val="150000"/>
              </a:lnSpc>
            </a:pPr>
            <a:r>
              <a:rPr lang="en-GB" sz="2000" b="1" dirty="0">
                <a:solidFill>
                  <a:srgbClr val="000000"/>
                </a:solidFill>
                <a:latin typeface="Calibri "/>
              </a:rPr>
              <a:t>	b. Embedding process</a:t>
            </a:r>
          </a:p>
          <a:p>
            <a:pPr>
              <a:lnSpc>
                <a:spcPct val="150000"/>
              </a:lnSpc>
            </a:pPr>
            <a:r>
              <a:rPr lang="en-GB" sz="2000" b="1" dirty="0">
                <a:solidFill>
                  <a:srgbClr val="000000"/>
                </a:solidFill>
                <a:latin typeface="Calibri "/>
              </a:rPr>
              <a:t>	c. </a:t>
            </a:r>
            <a:r>
              <a:rPr lang="de-DE" sz="2000" b="1" dirty="0">
                <a:solidFill>
                  <a:srgbClr val="000000"/>
                </a:solidFill>
                <a:latin typeface="Calibri "/>
              </a:rPr>
              <a:t>Monitoring &amp; </a:t>
            </a:r>
            <a:r>
              <a:rPr lang="en-US" sz="2000" b="1" dirty="0">
                <a:solidFill>
                  <a:srgbClr val="000000"/>
                </a:solidFill>
                <a:latin typeface="Calibri "/>
              </a:rPr>
              <a:t>Evaluation</a:t>
            </a:r>
          </a:p>
          <a:p>
            <a:pPr>
              <a:lnSpc>
                <a:spcPct val="150000"/>
              </a:lnSpc>
            </a:pPr>
            <a:r>
              <a:rPr lang="ro-RO" sz="2000" b="1" dirty="0">
                <a:solidFill>
                  <a:srgbClr val="000000"/>
                </a:solidFill>
                <a:latin typeface="Calibri "/>
              </a:rPr>
              <a:t>	</a:t>
            </a:r>
            <a:r>
              <a:rPr lang="de-AT" sz="2000" b="1" dirty="0">
                <a:solidFill>
                  <a:srgbClr val="000000"/>
                </a:solidFill>
                <a:latin typeface="Calibri "/>
              </a:rPr>
              <a:t>d.</a:t>
            </a:r>
            <a:r>
              <a:rPr lang="ro-RO" sz="2000" b="1" dirty="0">
                <a:solidFill>
                  <a:srgbClr val="000000"/>
                </a:solidFill>
                <a:latin typeface="Calibri "/>
              </a:rPr>
              <a:t> </a:t>
            </a:r>
            <a:r>
              <a:rPr lang="en-US" sz="2000" b="1" dirty="0">
                <a:solidFill>
                  <a:srgbClr val="000000"/>
                </a:solidFill>
                <a:latin typeface="Calibri "/>
              </a:rPr>
              <a:t>Communication</a:t>
            </a:r>
            <a:endParaRPr lang="en-US" sz="2000" dirty="0">
              <a:solidFill>
                <a:srgbClr val="000000"/>
              </a:solidFill>
              <a:latin typeface="Calibri "/>
            </a:endParaRPr>
          </a:p>
          <a:p>
            <a:pPr>
              <a:lnSpc>
                <a:spcPct val="150000"/>
              </a:lnSpc>
            </a:pPr>
            <a:r>
              <a:rPr lang="ro-RO" sz="2000" b="1" dirty="0">
                <a:solidFill>
                  <a:srgbClr val="000000"/>
                </a:solidFill>
                <a:latin typeface="Calibri "/>
              </a:rPr>
              <a:t>	</a:t>
            </a:r>
            <a:r>
              <a:rPr lang="de-AT" sz="2000" b="1" dirty="0">
                <a:solidFill>
                  <a:srgbClr val="000000"/>
                </a:solidFill>
                <a:latin typeface="Calibri "/>
              </a:rPr>
              <a:t>e.</a:t>
            </a:r>
            <a:r>
              <a:rPr lang="ro-RO" sz="2000" b="1" dirty="0">
                <a:solidFill>
                  <a:srgbClr val="000000"/>
                </a:solidFill>
                <a:latin typeface="Calibri "/>
              </a:rPr>
              <a:t> </a:t>
            </a:r>
            <a:r>
              <a:rPr lang="en-US" sz="2000" b="1" dirty="0">
                <a:solidFill>
                  <a:srgbClr val="000000"/>
                </a:solidFill>
                <a:latin typeface="Calibri "/>
              </a:rPr>
              <a:t>Capacity</a:t>
            </a:r>
            <a:r>
              <a:rPr lang="ro-RO" sz="2000" b="1" dirty="0">
                <a:solidFill>
                  <a:srgbClr val="000000"/>
                </a:solidFill>
                <a:latin typeface="Calibri "/>
              </a:rPr>
              <a:t> </a:t>
            </a:r>
            <a:r>
              <a:rPr lang="en-US" sz="2000" b="1" dirty="0">
                <a:solidFill>
                  <a:srgbClr val="000000"/>
                </a:solidFill>
                <a:latin typeface="Calibri "/>
              </a:rPr>
              <a:t>Building</a:t>
            </a:r>
            <a:endParaRPr lang="en-US" sz="2000" dirty="0">
              <a:solidFill>
                <a:srgbClr val="000000"/>
              </a:solidFill>
              <a:latin typeface="Calibri "/>
            </a:endParaRPr>
          </a:p>
          <a:p>
            <a:pPr>
              <a:lnSpc>
                <a:spcPct val="150000"/>
              </a:lnSpc>
            </a:pPr>
            <a:r>
              <a:rPr lang="ro-RO" sz="2000" b="1" dirty="0">
                <a:solidFill>
                  <a:srgbClr val="000000"/>
                </a:solidFill>
                <a:latin typeface="Calibri "/>
              </a:rPr>
              <a:t>	</a:t>
            </a:r>
            <a:r>
              <a:rPr lang="en-US" sz="2000" b="1" dirty="0">
                <a:solidFill>
                  <a:srgbClr val="000000"/>
                </a:solidFill>
                <a:latin typeface="Calibri "/>
              </a:rPr>
              <a:t>f. What’s next?</a:t>
            </a:r>
            <a:endParaRPr lang="de-AT" sz="2000" b="1" dirty="0">
              <a:solidFill>
                <a:srgbClr val="000000"/>
              </a:solidFill>
              <a:latin typeface="Calibri "/>
            </a:endParaRPr>
          </a:p>
        </p:txBody>
      </p:sp>
    </p:spTree>
    <p:extLst>
      <p:ext uri="{BB962C8B-B14F-4D97-AF65-F5344CB8AC3E}">
        <p14:creationId xmlns:p14="http://schemas.microsoft.com/office/powerpoint/2010/main" val="14170922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 </a:t>
            </a:r>
            <a:r>
              <a:rPr lang="de-AT" dirty="0" err="1"/>
              <a:t>What‘s</a:t>
            </a:r>
            <a:r>
              <a:rPr lang="de-AT" dirty="0"/>
              <a:t> </a:t>
            </a:r>
            <a:r>
              <a:rPr lang="de-AT" dirty="0" err="1"/>
              <a:t>next</a:t>
            </a:r>
            <a:r>
              <a:rPr lang="de-AT" dirty="0"/>
              <a:t>?</a:t>
            </a:r>
            <a:endParaRPr lang="en-GB" dirty="0"/>
          </a:p>
        </p:txBody>
      </p:sp>
      <p:sp>
        <p:nvSpPr>
          <p:cNvPr id="3" name="Inhaltsplatzhalter 2"/>
          <p:cNvSpPr>
            <a:spLocks noGrp="1"/>
          </p:cNvSpPr>
          <p:nvPr>
            <p:ph idx="1"/>
          </p:nvPr>
        </p:nvSpPr>
        <p:spPr>
          <a:xfrm>
            <a:off x="5955956" y="2295938"/>
            <a:ext cx="5988995" cy="3902731"/>
          </a:xfrm>
        </p:spPr>
        <p:txBody>
          <a:bodyPr>
            <a:normAutofit/>
          </a:bodyPr>
          <a:lstStyle/>
          <a:p>
            <a:r>
              <a:rPr lang="en-GB" dirty="0"/>
              <a:t>EUSDR Strategic Projects/Processes – proposed scope and criteria</a:t>
            </a:r>
          </a:p>
          <a:p>
            <a:pPr lvl="1">
              <a:spcBef>
                <a:spcPts val="600"/>
              </a:spcBef>
            </a:pPr>
            <a:r>
              <a:rPr lang="en-GB" dirty="0"/>
              <a:t>Can be projects (single or grouped in clusters), processes, networks, platforms etc.</a:t>
            </a:r>
          </a:p>
          <a:p>
            <a:pPr lvl="1">
              <a:spcBef>
                <a:spcPts val="600"/>
              </a:spcBef>
            </a:pPr>
            <a:r>
              <a:rPr lang="en-GB" dirty="0"/>
              <a:t>Can be planning/preparatory phase, in implementation/ongoing phase or completed</a:t>
            </a:r>
          </a:p>
        </p:txBody>
      </p:sp>
      <p:pic>
        <p:nvPicPr>
          <p:cNvPr id="4" name="Picture 3" descr="Criteria - Free of Charge Creative Commons Tablet 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6425" y="2388285"/>
            <a:ext cx="4733668" cy="3155779"/>
          </a:xfrm>
          <a:prstGeom prst="rect">
            <a:avLst/>
          </a:prstGeom>
        </p:spPr>
      </p:pic>
    </p:spTree>
    <p:extLst>
      <p:ext uri="{BB962C8B-B14F-4D97-AF65-F5344CB8AC3E}">
        <p14:creationId xmlns:p14="http://schemas.microsoft.com/office/powerpoint/2010/main" val="2322771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 </a:t>
            </a:r>
            <a:r>
              <a:rPr lang="de-AT" dirty="0" err="1"/>
              <a:t>What‘s</a:t>
            </a:r>
            <a:r>
              <a:rPr lang="de-AT" dirty="0"/>
              <a:t> </a:t>
            </a:r>
            <a:r>
              <a:rPr lang="de-AT" dirty="0" err="1"/>
              <a:t>next</a:t>
            </a:r>
            <a:r>
              <a:rPr lang="de-AT" dirty="0"/>
              <a:t>?</a:t>
            </a:r>
            <a:endParaRPr lang="en-GB" dirty="0"/>
          </a:p>
        </p:txBody>
      </p:sp>
      <p:sp>
        <p:nvSpPr>
          <p:cNvPr id="3" name="Inhaltsplatzhalter 2"/>
          <p:cNvSpPr>
            <a:spLocks noGrp="1"/>
          </p:cNvSpPr>
          <p:nvPr>
            <p:ph idx="1"/>
          </p:nvPr>
        </p:nvSpPr>
        <p:spPr>
          <a:xfrm>
            <a:off x="0" y="2295938"/>
            <a:ext cx="7698044" cy="3902731"/>
          </a:xfrm>
        </p:spPr>
        <p:txBody>
          <a:bodyPr>
            <a:normAutofit lnSpcReduction="10000"/>
          </a:bodyPr>
          <a:lstStyle/>
          <a:p>
            <a:r>
              <a:rPr lang="en-GB" dirty="0"/>
              <a:t>EUSDR Strategic Projects/Processes – proposed criteria</a:t>
            </a:r>
          </a:p>
          <a:p>
            <a:pPr marL="1371600" lvl="2" indent="-457200">
              <a:spcBef>
                <a:spcPts val="600"/>
              </a:spcBef>
              <a:buFont typeface="+mj-lt"/>
              <a:buAutoNum type="alphaLcParenR"/>
            </a:pPr>
            <a:r>
              <a:rPr lang="en-GB" sz="1800" b="1" dirty="0"/>
              <a:t>Connection to the EUSDR</a:t>
            </a:r>
            <a:r>
              <a:rPr lang="en-GB" sz="1800" dirty="0"/>
              <a:t>: Deliver on or contribute to one or more targets and Actions described in the EUSDR Action Plan.</a:t>
            </a:r>
            <a:endParaRPr lang="de-DE" sz="1800" dirty="0"/>
          </a:p>
          <a:p>
            <a:pPr marL="1371600" lvl="2" indent="-457200">
              <a:spcBef>
                <a:spcPts val="600"/>
              </a:spcBef>
              <a:buFont typeface="+mj-lt"/>
              <a:buAutoNum type="alphaLcParenR"/>
            </a:pPr>
            <a:r>
              <a:rPr lang="en-GB" sz="1800" b="1" dirty="0"/>
              <a:t>Macro-regional dimension</a:t>
            </a:r>
            <a:r>
              <a:rPr lang="en-GB" sz="1800" dirty="0"/>
              <a:t>: Involve at least three EUSDR participating states (or at least two participating states and a neighbouring country) and have a high macro-regional impact (effect) in at least three participating states from the Danube Region. </a:t>
            </a:r>
            <a:endParaRPr lang="de-DE" sz="1800" dirty="0"/>
          </a:p>
          <a:p>
            <a:pPr marL="1371600" lvl="2" indent="-457200">
              <a:spcBef>
                <a:spcPts val="600"/>
              </a:spcBef>
              <a:buFont typeface="+mj-lt"/>
              <a:buAutoNum type="alphaLcParenR"/>
            </a:pPr>
            <a:r>
              <a:rPr lang="en-GB" sz="1800" b="1" dirty="0"/>
              <a:t>Multi-level governance approach</a:t>
            </a:r>
            <a:r>
              <a:rPr lang="en-GB" sz="1800" dirty="0"/>
              <a:t>: Involve different actors (e.g. policy makers, policy implementers, research institutions, civil society etc.) and/or several levels (supranational, national, regional, local) in the development/consultation and/or implementation process.</a:t>
            </a:r>
            <a:endParaRPr lang="de-DE" sz="1800" dirty="0"/>
          </a:p>
        </p:txBody>
      </p:sp>
      <p:pic>
        <p:nvPicPr>
          <p:cNvPr id="4" name="Picture 3"/>
          <p:cNvPicPr>
            <a:picLocks noChangeAspect="1"/>
          </p:cNvPicPr>
          <p:nvPr/>
        </p:nvPicPr>
        <p:blipFill>
          <a:blip r:embed="rId2"/>
          <a:stretch>
            <a:fillRect/>
          </a:stretch>
        </p:blipFill>
        <p:spPr>
          <a:xfrm>
            <a:off x="7310957" y="2557382"/>
            <a:ext cx="4737003" cy="3151905"/>
          </a:xfrm>
          <a:prstGeom prst="rect">
            <a:avLst/>
          </a:prstGeom>
        </p:spPr>
      </p:pic>
    </p:spTree>
    <p:extLst>
      <p:ext uri="{BB962C8B-B14F-4D97-AF65-F5344CB8AC3E}">
        <p14:creationId xmlns:p14="http://schemas.microsoft.com/office/powerpoint/2010/main" val="4206117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 </a:t>
            </a:r>
            <a:r>
              <a:rPr lang="de-AT" dirty="0" err="1"/>
              <a:t>What‘s</a:t>
            </a:r>
            <a:r>
              <a:rPr lang="de-AT" dirty="0"/>
              <a:t> </a:t>
            </a:r>
            <a:r>
              <a:rPr lang="de-AT" dirty="0" err="1"/>
              <a:t>next</a:t>
            </a:r>
            <a:r>
              <a:rPr lang="de-AT" dirty="0"/>
              <a:t>?</a:t>
            </a:r>
            <a:endParaRPr lang="en-GB" dirty="0"/>
          </a:p>
        </p:txBody>
      </p:sp>
      <p:sp>
        <p:nvSpPr>
          <p:cNvPr id="3" name="Inhaltsplatzhalter 2"/>
          <p:cNvSpPr>
            <a:spLocks noGrp="1"/>
          </p:cNvSpPr>
          <p:nvPr>
            <p:ph idx="1"/>
          </p:nvPr>
        </p:nvSpPr>
        <p:spPr>
          <a:xfrm>
            <a:off x="407988" y="2295939"/>
            <a:ext cx="11341100" cy="514246"/>
          </a:xfrm>
        </p:spPr>
        <p:txBody>
          <a:bodyPr/>
          <a:lstStyle/>
          <a:p>
            <a:r>
              <a:rPr lang="en-GB" dirty="0"/>
              <a:t>EUSDR Strategic Projects/Processes – proposed course of action</a:t>
            </a:r>
          </a:p>
        </p:txBody>
      </p:sp>
      <p:pic>
        <p:nvPicPr>
          <p:cNvPr id="2053" name="Grafik 1" descr="f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213" y="2937454"/>
            <a:ext cx="472001" cy="5397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Grafik 2" descr="loup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13" y="3741731"/>
            <a:ext cx="472001" cy="514247"/>
          </a:xfrm>
          <a:prstGeom prst="rect">
            <a:avLst/>
          </a:prstGeom>
          <a:noFill/>
          <a:extLst>
            <a:ext uri="{909E8E84-426E-40DD-AFC4-6F175D3DCCD1}">
              <a14:hiddenFill xmlns:a14="http://schemas.microsoft.com/office/drawing/2010/main">
                <a:solidFill>
                  <a:srgbClr val="FFFFFF"/>
                </a:solidFill>
              </a14:hiddenFill>
            </a:ext>
          </a:extLst>
        </p:spPr>
      </p:pic>
      <p:pic>
        <p:nvPicPr>
          <p:cNvPr id="2051" name="Grafik 4" descr="warrant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038" y="4569584"/>
            <a:ext cx="472219" cy="490217"/>
          </a:xfrm>
          <a:prstGeom prst="rect">
            <a:avLst/>
          </a:prstGeom>
          <a:noFill/>
          <a:extLst>
            <a:ext uri="{909E8E84-426E-40DD-AFC4-6F175D3DCCD1}">
              <a14:hiddenFill xmlns:a14="http://schemas.microsoft.com/office/drawing/2010/main">
                <a:solidFill>
                  <a:srgbClr val="FFFFFF"/>
                </a:solidFill>
              </a14:hiddenFill>
            </a:ext>
          </a:extLst>
        </p:spPr>
      </p:pic>
      <p:pic>
        <p:nvPicPr>
          <p:cNvPr id="2050" name="Grafik 5" descr="promotio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2469" y="5229860"/>
            <a:ext cx="472001" cy="53975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2"/>
          <p:cNvSpPr txBox="1">
            <a:spLocks noChangeArrowheads="1"/>
          </p:cNvSpPr>
          <p:nvPr/>
        </p:nvSpPr>
        <p:spPr bwMode="auto">
          <a:xfrm>
            <a:off x="348847" y="5787896"/>
            <a:ext cx="1085317" cy="42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800" b="0" i="1" u="none" strike="noStrike" cap="none" normalizeH="0" baseline="0" dirty="0">
                <a:ln>
                  <a:noFill/>
                </a:ln>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Source </a:t>
            </a:r>
            <a:r>
              <a:rPr kumimoji="0" lang="de-DE" altLang="de-DE" sz="800" b="0" i="1" u="none" strike="noStrike" cap="none" normalizeH="0" baseline="0" dirty="0" err="1">
                <a:ln>
                  <a:noFill/>
                </a:ln>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of</a:t>
            </a:r>
            <a:r>
              <a:rPr kumimoji="0" lang="de-DE" altLang="de-DE" sz="800" b="0" i="1" u="none" strike="noStrike" cap="none" normalizeH="0" baseline="0" dirty="0">
                <a:ln>
                  <a:noFill/>
                </a:ln>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a:t>
            </a:r>
            <a:r>
              <a:rPr kumimoji="0" lang="de-DE" altLang="de-DE" sz="800" b="0" i="1" u="none" strike="noStrike" cap="none" normalizeH="0" baseline="0" dirty="0" err="1">
                <a:ln>
                  <a:noFill/>
                </a:ln>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icons</a:t>
            </a:r>
            <a:r>
              <a:rPr kumimoji="0" lang="de-DE" altLang="de-DE" sz="800" b="0" i="1" u="none" strike="noStrike" cap="none" normalizeH="0" baseline="0" dirty="0">
                <a:ln>
                  <a:noFill/>
                </a:ln>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Flaticon.com</a:t>
            </a: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
        <p:nvSpPr>
          <p:cNvPr id="6" name="Rectangle 7"/>
          <p:cNvSpPr>
            <a:spLocks noChangeArrowheads="1"/>
          </p:cNvSpPr>
          <p:nvPr/>
        </p:nvSpPr>
        <p:spPr bwMode="auto">
          <a:xfrm>
            <a:off x="1136651" y="2833908"/>
            <a:ext cx="10612438"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de-DE" sz="1300" b="1"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Guidance paper for identifying and listing EUSDR strategic projects/processes</a:t>
            </a:r>
            <a:endParaRPr kumimoji="0" lang="de-DE" altLang="de-DE" sz="1300" b="0" i="0" u="none" strike="noStrike" cap="none" normalizeH="0" baseline="0" dirty="0">
              <a:ln>
                <a:noFill/>
              </a:ln>
              <a:solidFill>
                <a:schemeClr val="tx1"/>
              </a:solidFill>
              <a:effectLst/>
              <a:latin typeface="+mn-l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de-DE" sz="13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Guidance paper – including definition, purpose and criteria for EUSDR strategic projects/ processes – drafted by the DSP in consultation with the PAs, endorsed by the NCs</a:t>
            </a:r>
            <a:endParaRPr kumimoji="0" lang="de-DE" altLang="de-DE" sz="1300" b="0" i="0" u="none" strike="noStrike" cap="none" normalizeH="0" baseline="0" dirty="0">
              <a:ln>
                <a:noFill/>
              </a:ln>
              <a:solidFill>
                <a:schemeClr val="tx1"/>
              </a:solidFill>
              <a:effectLst/>
              <a:latin typeface="+mn-lt"/>
            </a:endParaRPr>
          </a:p>
        </p:txBody>
      </p:sp>
      <p:sp>
        <p:nvSpPr>
          <p:cNvPr id="7" name="Rectangle 8"/>
          <p:cNvSpPr>
            <a:spLocks noChangeArrowheads="1"/>
          </p:cNvSpPr>
          <p:nvPr/>
        </p:nvSpPr>
        <p:spPr bwMode="auto">
          <a:xfrm>
            <a:off x="1136651" y="3488050"/>
            <a:ext cx="10890266"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de-DE" sz="1300" b="1"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Identification of EUSDR strategic projects/processes</a:t>
            </a:r>
            <a:endParaRPr kumimoji="0" lang="de-DE" altLang="de-DE" sz="1300" b="0" i="0" u="none" strike="noStrike" cap="none" normalizeH="0" baseline="0" dirty="0">
              <a:ln>
                <a:noFill/>
              </a:ln>
              <a:solidFill>
                <a:schemeClr val="tx1"/>
              </a:solidFill>
              <a:effectLst/>
              <a:latin typeface="+mn-l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de-DE" sz="13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Selection of strategic projects and/or processes by PAs</a:t>
            </a:r>
            <a:endParaRPr kumimoji="0" lang="de-DE" altLang="de-DE" sz="1300" b="0" i="0" u="none" strike="noStrike" cap="none" normalizeH="0" baseline="0" dirty="0">
              <a:ln>
                <a:noFill/>
              </a:ln>
              <a:solidFill>
                <a:schemeClr val="tx1"/>
              </a:solidFill>
              <a:effectLst/>
              <a:latin typeface="+mn-l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de-DE" sz="13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Submission of the EUSDR strategic project/process template by the PACs to the DSP</a:t>
            </a:r>
            <a:endParaRPr kumimoji="0" lang="de-DE" altLang="de-DE" sz="1300" b="0" i="0" u="none" strike="noStrike" cap="none" normalizeH="0" baseline="0" dirty="0">
              <a:ln>
                <a:noFill/>
              </a:ln>
              <a:solidFill>
                <a:schemeClr val="tx1"/>
              </a:solidFill>
              <a:effectLst/>
              <a:latin typeface="+mn-l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de-DE" sz="13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Support and collection of templates from all PAs by the DSP</a:t>
            </a:r>
            <a:endParaRPr kumimoji="0" lang="de-DE" altLang="de-DE" sz="1300" b="0" i="0" u="none" strike="noStrike" cap="none" normalizeH="0" baseline="0" dirty="0">
              <a:ln>
                <a:noFill/>
              </a:ln>
              <a:solidFill>
                <a:schemeClr val="tx1"/>
              </a:solidFill>
              <a:effectLst/>
              <a:latin typeface="+mn-lt"/>
            </a:endParaRPr>
          </a:p>
        </p:txBody>
      </p:sp>
      <p:sp>
        <p:nvSpPr>
          <p:cNvPr id="8" name="Rectangle 9"/>
          <p:cNvSpPr>
            <a:spLocks noChangeArrowheads="1"/>
          </p:cNvSpPr>
          <p:nvPr/>
        </p:nvSpPr>
        <p:spPr bwMode="auto">
          <a:xfrm>
            <a:off x="1136651" y="4361545"/>
            <a:ext cx="11118866"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GB" altLang="de-DE" sz="1300" b="1" dirty="0">
                <a:latin typeface="+mn-lt"/>
                <a:ea typeface="Calibri" panose="020F0502020204030204" pitchFamily="34" charset="0"/>
                <a:cs typeface="Times New Roman" panose="02020603050405020304" pitchFamily="18" charset="0"/>
              </a:rPr>
              <a:t>Labelling completed</a:t>
            </a:r>
            <a:endParaRPr lang="de-DE" altLang="de-DE" sz="1300" dirty="0">
              <a:latin typeface="+mn-l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de-DE" sz="13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List of EUSDR strategic projects and processes on the EUSDR website, regularly updated and maintained by the DSP</a:t>
            </a:r>
            <a:endParaRPr kumimoji="0" lang="de-DE" altLang="de-DE" sz="1300" b="0" i="0" u="none" strike="noStrike" cap="none" normalizeH="0" baseline="0" dirty="0">
              <a:ln>
                <a:noFill/>
              </a:ln>
              <a:solidFill>
                <a:schemeClr val="tx1"/>
              </a:solidFill>
              <a:effectLst/>
              <a:latin typeface="+mn-l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de-DE" sz="13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‘Certificate’ for each EUSDR strategic project/process provided by the DSP</a:t>
            </a:r>
            <a:endParaRPr kumimoji="0" lang="de-DE" altLang="de-DE" sz="1300" b="0" i="0" u="none" strike="noStrike" cap="none" normalizeH="0" baseline="0" dirty="0">
              <a:ln>
                <a:noFill/>
              </a:ln>
              <a:solidFill>
                <a:schemeClr val="tx1"/>
              </a:solidFill>
              <a:effectLst/>
              <a:latin typeface="+mn-l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de-DE" sz="13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Distribution of EUSDR strategic projects and processes among NCs and other EUSDR stakeholders by the DSP</a:t>
            </a:r>
            <a:endParaRPr kumimoji="0" lang="de-DE" altLang="de-DE" sz="1300" b="0" i="0" u="none" strike="noStrike" cap="none" normalizeH="0" baseline="0" dirty="0">
              <a:ln>
                <a:noFill/>
              </a:ln>
              <a:solidFill>
                <a:schemeClr val="tx1"/>
              </a:solidFill>
              <a:effectLst/>
              <a:latin typeface="+mn-lt"/>
            </a:endParaRPr>
          </a:p>
        </p:txBody>
      </p:sp>
      <p:sp>
        <p:nvSpPr>
          <p:cNvPr id="9" name="Rectangle 10"/>
          <p:cNvSpPr>
            <a:spLocks noChangeArrowheads="1"/>
          </p:cNvSpPr>
          <p:nvPr/>
        </p:nvSpPr>
        <p:spPr bwMode="auto">
          <a:xfrm>
            <a:off x="1136651" y="5190681"/>
            <a:ext cx="11055349"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de-DE" sz="1300" b="1"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Communication measures for more visibility</a:t>
            </a:r>
            <a:endParaRPr kumimoji="0" lang="de-DE" altLang="de-DE" sz="1300" b="0" i="0" u="none" strike="noStrike" cap="none" normalizeH="0" baseline="0" dirty="0">
              <a:ln>
                <a:noFill/>
              </a:ln>
              <a:solidFill>
                <a:schemeClr val="tx1"/>
              </a:solidFill>
              <a:effectLst/>
              <a:latin typeface="+mn-l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de-DE" sz="13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Promotion of EUSDR strategic projects and processes by the DSP through website, social media, publications and/or other communication tools</a:t>
            </a:r>
          </a:p>
          <a:p>
            <a:pPr marL="171450" indent="-171450">
              <a:buFont typeface="Arial" panose="020B0604020202020204" pitchFamily="34" charset="0"/>
              <a:buChar char="•"/>
            </a:pPr>
            <a:r>
              <a:rPr lang="en-GB" altLang="de-DE" sz="1300" dirty="0">
                <a:latin typeface="+mn-lt"/>
                <a:ea typeface="Calibri" panose="020F0502020204030204" pitchFamily="34" charset="0"/>
                <a:cs typeface="Times New Roman" panose="02020603050405020304" pitchFamily="18" charset="0"/>
              </a:rPr>
              <a:t>Potential promotion on national and transnational level by EUSDR stakeholders</a:t>
            </a:r>
            <a:endParaRPr kumimoji="0" lang="de-DE" altLang="de-DE" sz="1300" b="0" i="0" u="none" strike="noStrike" cap="none" normalizeH="0" baseline="0" dirty="0">
              <a:ln>
                <a:noFill/>
              </a:ln>
              <a:solidFill>
                <a:schemeClr val="tx1"/>
              </a:solidFill>
              <a:effectLst/>
              <a:latin typeface="+mn-lt"/>
            </a:endParaRPr>
          </a:p>
        </p:txBody>
      </p:sp>
      <p:pic>
        <p:nvPicPr>
          <p:cNvPr id="12" name="Grafik 11"/>
          <p:cNvPicPr>
            <a:picLocks noChangeAspect="1"/>
          </p:cNvPicPr>
          <p:nvPr/>
        </p:nvPicPr>
        <p:blipFill>
          <a:blip r:embed="rId6"/>
          <a:stretch>
            <a:fillRect/>
          </a:stretch>
        </p:blipFill>
        <p:spPr>
          <a:xfrm rot="20559642">
            <a:off x="10076170" y="3481155"/>
            <a:ext cx="1056355" cy="1548724"/>
          </a:xfrm>
          <a:prstGeom prst="rect">
            <a:avLst/>
          </a:prstGeom>
        </p:spPr>
      </p:pic>
      <p:pic>
        <p:nvPicPr>
          <p:cNvPr id="11" name="Grafik 10"/>
          <p:cNvPicPr>
            <a:picLocks noChangeAspect="1"/>
          </p:cNvPicPr>
          <p:nvPr/>
        </p:nvPicPr>
        <p:blipFill>
          <a:blip r:embed="rId7"/>
          <a:stretch>
            <a:fillRect/>
          </a:stretch>
        </p:blipFill>
        <p:spPr>
          <a:xfrm rot="786949">
            <a:off x="10836113" y="4122186"/>
            <a:ext cx="1069434" cy="1192661"/>
          </a:xfrm>
          <a:prstGeom prst="rect">
            <a:avLst/>
          </a:prstGeom>
        </p:spPr>
      </p:pic>
    </p:spTree>
    <p:extLst>
      <p:ext uri="{BB962C8B-B14F-4D97-AF65-F5344CB8AC3E}">
        <p14:creationId xmlns:p14="http://schemas.microsoft.com/office/powerpoint/2010/main" val="1228985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Rechteck 18"/>
          <p:cNvSpPr txBox="1"/>
          <p:nvPr/>
        </p:nvSpPr>
        <p:spPr>
          <a:xfrm>
            <a:off x="4369186" y="5633961"/>
            <a:ext cx="3006176" cy="830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600" b="1">
                <a:latin typeface="NeutraText-Bold"/>
                <a:ea typeface="NeutraText-Bold"/>
                <a:cs typeface="NeutraText-Bold"/>
                <a:sym typeface="NeutraText-Bold"/>
              </a:defRPr>
            </a:pPr>
            <a:r>
              <a:rPr sz="1600" dirty="0">
                <a:latin typeface="Arial" panose="020B0604020202020204" pitchFamily="34" charset="0"/>
                <a:cs typeface="Arial" panose="020B0604020202020204" pitchFamily="34" charset="0"/>
              </a:rPr>
              <a:t>QUESTIONS?</a:t>
            </a:r>
          </a:p>
          <a:p>
            <a:pPr>
              <a:defRPr sz="1600" i="1">
                <a:latin typeface="NeutraText-BookItalicAlt"/>
                <a:ea typeface="NeutraText-BookItalicAlt"/>
                <a:cs typeface="NeutraText-BookItalicAlt"/>
                <a:sym typeface="NeutraText-BookItalicAlt"/>
              </a:defRPr>
            </a:pPr>
            <a:r>
              <a:rPr sz="1600" dirty="0">
                <a:latin typeface="Arial" panose="020B0604020202020204" pitchFamily="34" charset="0"/>
                <a:cs typeface="Arial" panose="020B0604020202020204" pitchFamily="34" charset="0"/>
              </a:rPr>
              <a:t>Do not hesitate to contact us:</a:t>
            </a:r>
          </a:p>
          <a:p>
            <a:pPr>
              <a:defRPr sz="1600">
                <a:latin typeface="Neutra Text"/>
                <a:ea typeface="Neutra Text"/>
                <a:cs typeface="Neutra Text"/>
                <a:sym typeface="Neutra Text"/>
              </a:defRPr>
            </a:pPr>
            <a:r>
              <a:rPr sz="1600" dirty="0">
                <a:latin typeface="Arial" panose="020B0604020202020204" pitchFamily="34" charset="0"/>
                <a:cs typeface="Arial" panose="020B0604020202020204" pitchFamily="34" charset="0"/>
              </a:rPr>
              <a:t>office@eusdr-dsp.eu</a:t>
            </a:r>
          </a:p>
        </p:txBody>
      </p:sp>
      <p:pic>
        <p:nvPicPr>
          <p:cNvPr id="436" name="Picture 4" descr="Picture 4"/>
          <p:cNvPicPr>
            <a:picLocks noChangeAspect="1"/>
          </p:cNvPicPr>
          <p:nvPr/>
        </p:nvPicPr>
        <p:blipFill>
          <a:blip r:embed="rId2">
            <a:extLst/>
          </a:blip>
          <a:stretch>
            <a:fillRect/>
          </a:stretch>
        </p:blipFill>
        <p:spPr>
          <a:xfrm>
            <a:off x="2243821" y="1508308"/>
            <a:ext cx="7704349" cy="3526464"/>
          </a:xfrm>
          <a:prstGeom prst="wave">
            <a:avLst/>
          </a:prstGeom>
          <a:ln w="12700">
            <a:miter lim="400000"/>
          </a:ln>
          <a:effectLst>
            <a:softEdge rad="317500"/>
          </a:effectLst>
        </p:spPr>
      </p:pic>
      <p:sp>
        <p:nvSpPr>
          <p:cNvPr id="437" name="Rechteck 6"/>
          <p:cNvSpPr txBox="1"/>
          <p:nvPr/>
        </p:nvSpPr>
        <p:spPr>
          <a:xfrm>
            <a:off x="6878471" y="5572406"/>
            <a:ext cx="4788195" cy="8925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r">
              <a:defRPr sz="2000" b="1">
                <a:latin typeface="+mj-lt"/>
                <a:ea typeface="+mj-ea"/>
                <a:cs typeface="+mj-cs"/>
                <a:sym typeface="Arial"/>
              </a:defRPr>
            </a:pPr>
            <a:r>
              <a:rPr lang="de-AT" sz="2000" dirty="0">
                <a:latin typeface="Arial" panose="020B0604020202020204" pitchFamily="34" charset="0"/>
                <a:cs typeface="Arial" panose="020B0604020202020204" pitchFamily="34" charset="0"/>
              </a:rPr>
              <a:t>Mihaela Florea</a:t>
            </a:r>
          </a:p>
          <a:p>
            <a:pPr algn="r">
              <a:defRPr sz="2000" b="1">
                <a:latin typeface="+mj-lt"/>
                <a:ea typeface="+mj-ea"/>
                <a:cs typeface="+mj-cs"/>
                <a:sym typeface="Arial"/>
              </a:defRPr>
            </a:pPr>
            <a:r>
              <a:rPr lang="en-GB" sz="1600" dirty="0">
                <a:latin typeface="Arial" panose="020B0604020202020204" pitchFamily="34" charset="0"/>
                <a:ea typeface="Neutra Text"/>
                <a:cs typeface="Arial" panose="020B0604020202020204" pitchFamily="34" charset="0"/>
              </a:rPr>
              <a:t>Pillar Officer</a:t>
            </a:r>
            <a:r>
              <a:rPr lang="de-AT" sz="1600" dirty="0">
                <a:latin typeface="Arial" panose="020B0604020202020204" pitchFamily="34" charset="0"/>
                <a:ea typeface="Neutra Text"/>
                <a:cs typeface="Arial" panose="020B0604020202020204" pitchFamily="34" charset="0"/>
              </a:rPr>
              <a:t>, Danube </a:t>
            </a:r>
            <a:r>
              <a:rPr lang="de-AT" sz="1600" dirty="0" err="1">
                <a:latin typeface="Arial" panose="020B0604020202020204" pitchFamily="34" charset="0"/>
                <a:ea typeface="Neutra Text"/>
                <a:cs typeface="Arial" panose="020B0604020202020204" pitchFamily="34" charset="0"/>
              </a:rPr>
              <a:t>Strategy</a:t>
            </a:r>
            <a:r>
              <a:rPr lang="de-AT" sz="1600" dirty="0">
                <a:latin typeface="Arial" panose="020B0604020202020204" pitchFamily="34" charset="0"/>
                <a:ea typeface="Neutra Text"/>
                <a:cs typeface="Arial" panose="020B0604020202020204" pitchFamily="34" charset="0"/>
              </a:rPr>
              <a:t> Point</a:t>
            </a:r>
            <a:br>
              <a:rPr lang="de-AT" sz="1600" dirty="0">
                <a:latin typeface="Arial" panose="020B0604020202020204" pitchFamily="34" charset="0"/>
                <a:ea typeface="Neutra Text"/>
                <a:cs typeface="Arial" panose="020B0604020202020204" pitchFamily="34" charset="0"/>
              </a:rPr>
            </a:br>
            <a:r>
              <a:rPr lang="de-AT" sz="1600" dirty="0" err="1">
                <a:latin typeface="Arial" panose="020B0604020202020204" pitchFamily="34" charset="0"/>
                <a:ea typeface="Neutra Text"/>
                <a:cs typeface="Arial" panose="020B0604020202020204" pitchFamily="34" charset="0"/>
              </a:rPr>
              <a:t>mihaela.florea</a:t>
            </a:r>
            <a:r>
              <a:rPr sz="1600" dirty="0">
                <a:latin typeface="Arial" panose="020B0604020202020204" pitchFamily="34" charset="0"/>
                <a:ea typeface="Neutra Text"/>
                <a:cs typeface="Arial" panose="020B0604020202020204" pitchFamily="34" charset="0"/>
              </a:rPr>
              <a:t>@eusdr-dsp.eu</a:t>
            </a:r>
          </a:p>
        </p:txBody>
      </p:sp>
      <p:sp>
        <p:nvSpPr>
          <p:cNvPr id="6" name="Welle 5"/>
          <p:cNvSpPr/>
          <p:nvPr/>
        </p:nvSpPr>
        <p:spPr>
          <a:xfrm>
            <a:off x="1792133" y="1037737"/>
            <a:ext cx="7704349" cy="3526464"/>
          </a:xfrm>
          <a:prstGeom prst="wave">
            <a:avLst/>
          </a:prstGeom>
          <a:solidFill>
            <a:schemeClr val="bg1">
              <a:lumMod val="85000"/>
              <a:alpha val="50196"/>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35" name="Textfeld 1"/>
          <p:cNvSpPr txBox="1"/>
          <p:nvPr/>
        </p:nvSpPr>
        <p:spPr>
          <a:xfrm>
            <a:off x="1956774" y="4731774"/>
            <a:ext cx="9052561" cy="5539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3000" b="1">
                <a:solidFill>
                  <a:srgbClr val="0E4194"/>
                </a:solidFill>
                <a:latin typeface="+mj-lt"/>
                <a:ea typeface="+mj-ea"/>
                <a:cs typeface="+mj-cs"/>
                <a:sym typeface="Arial"/>
              </a:defRPr>
            </a:lvl1pPr>
          </a:lstStyle>
          <a:p>
            <a:r>
              <a:rPr dirty="0">
                <a:latin typeface="Arial" panose="020B0604020202020204" pitchFamily="34" charset="0"/>
                <a:cs typeface="Arial" panose="020B0604020202020204" pitchFamily="34" charset="0"/>
              </a:rPr>
              <a:t>THANK YOU FOR YOUR ATTENTION!</a:t>
            </a:r>
          </a:p>
        </p:txBody>
      </p:sp>
    </p:spTree>
    <p:extLst>
      <p:ext uri="{BB962C8B-B14F-4D97-AF65-F5344CB8AC3E}">
        <p14:creationId xmlns:p14="http://schemas.microsoft.com/office/powerpoint/2010/main" val="820137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txBox="1">
            <a:spLocks/>
          </p:cNvSpPr>
          <p:nvPr/>
        </p:nvSpPr>
        <p:spPr>
          <a:xfrm>
            <a:off x="2396988" y="2484714"/>
            <a:ext cx="5829300" cy="70604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2025" dirty="0">
              <a:solidFill>
                <a:srgbClr val="F28800"/>
              </a:solidFill>
              <a:latin typeface="Calibri Light" panose="020F0302020204030204"/>
              <a:ea typeface="ＭＳ Ｐゴシック" pitchFamily="34" charset="-128"/>
            </a:endParaRPr>
          </a:p>
        </p:txBody>
      </p:sp>
      <p:sp>
        <p:nvSpPr>
          <p:cNvPr id="3" name="Textfeld 2"/>
          <p:cNvSpPr txBox="1"/>
          <p:nvPr/>
        </p:nvSpPr>
        <p:spPr>
          <a:xfrm>
            <a:off x="1678516" y="1076719"/>
            <a:ext cx="9140461" cy="553998"/>
          </a:xfrm>
          <a:prstGeom prst="rect">
            <a:avLst/>
          </a:prstGeom>
          <a:noFill/>
        </p:spPr>
        <p:txBody>
          <a:bodyPr wrap="square" rtlCol="0">
            <a:spAutoFit/>
          </a:bodyPr>
          <a:lstStyle/>
          <a:p>
            <a:pPr marL="457200" indent="-457200">
              <a:buFont typeface="+mj-lt"/>
              <a:buAutoNum type="alphaLcPeriod"/>
            </a:pPr>
            <a:r>
              <a:rPr lang="en-US" sz="3000" b="1" dirty="0">
                <a:solidFill>
                  <a:srgbClr val="0E4194"/>
                </a:solidFill>
                <a:latin typeface="Calibri" panose="020F0502020204030204"/>
                <a:cs typeface="Arial" panose="020B0604020202020204" pitchFamily="34" charset="0"/>
              </a:rPr>
              <a:t>Support for PACs, NCs &amp; EUSDR Presidency</a:t>
            </a:r>
            <a:endParaRPr lang="ro-RO" sz="3000" b="1" i="1" dirty="0">
              <a:solidFill>
                <a:srgbClr val="0E4194"/>
              </a:solidFill>
              <a:latin typeface="Calibri" panose="020F0502020204030204"/>
              <a:cs typeface="Arial" panose="020B0604020202020204" pitchFamily="34" charset="0"/>
            </a:endParaRPr>
          </a:p>
        </p:txBody>
      </p:sp>
      <p:sp>
        <p:nvSpPr>
          <p:cNvPr id="10" name="Freeform: Shape 97">
            <a:extLst>
              <a:ext uri="{FF2B5EF4-FFF2-40B4-BE49-F238E27FC236}">
                <a16:creationId xmlns:a16="http://schemas.microsoft.com/office/drawing/2014/main" id="{D8559978-60B4-47BF-8344-32C78211E462}"/>
              </a:ext>
            </a:extLst>
          </p:cNvPr>
          <p:cNvSpPr/>
          <p:nvPr/>
        </p:nvSpPr>
        <p:spPr>
          <a:xfrm>
            <a:off x="1963475" y="2553834"/>
            <a:ext cx="2209564" cy="446080"/>
          </a:xfrm>
          <a:custGeom>
            <a:avLst/>
            <a:gdLst>
              <a:gd name="connsiteX0" fmla="*/ 0 w 1526402"/>
              <a:gd name="connsiteY0" fmla="*/ 0 h 501497"/>
              <a:gd name="connsiteX1" fmla="*/ 1526402 w 1526402"/>
              <a:gd name="connsiteY1" fmla="*/ 0 h 501497"/>
              <a:gd name="connsiteX2" fmla="*/ 1526402 w 1526402"/>
              <a:gd name="connsiteY2" fmla="*/ 390620 h 501497"/>
              <a:gd name="connsiteX3" fmla="*/ 1415526 w 1526402"/>
              <a:gd name="connsiteY3" fmla="*/ 501497 h 501497"/>
              <a:gd name="connsiteX4" fmla="*/ 1270589 w 1526402"/>
              <a:gd name="connsiteY4" fmla="*/ 420485 h 501497"/>
              <a:gd name="connsiteX5" fmla="*/ 763201 w 1526402"/>
              <a:gd name="connsiteY5" fmla="*/ 130533 h 501497"/>
              <a:gd name="connsiteX6" fmla="*/ 255814 w 1526402"/>
              <a:gd name="connsiteY6" fmla="*/ 420485 h 501497"/>
              <a:gd name="connsiteX7" fmla="*/ 115116 w 1526402"/>
              <a:gd name="connsiteY7" fmla="*/ 501497 h 501497"/>
              <a:gd name="connsiteX8" fmla="*/ 110876 w 1526402"/>
              <a:gd name="connsiteY8" fmla="*/ 501497 h 501497"/>
              <a:gd name="connsiteX9" fmla="*/ 0 w 1526402"/>
              <a:gd name="connsiteY9" fmla="*/ 390620 h 50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402" h="501497">
                <a:moveTo>
                  <a:pt x="0" y="0"/>
                </a:moveTo>
                <a:lnTo>
                  <a:pt x="1526402" y="0"/>
                </a:lnTo>
                <a:lnTo>
                  <a:pt x="1526402" y="390620"/>
                </a:lnTo>
                <a:cubicBezTo>
                  <a:pt x="1526402" y="454583"/>
                  <a:pt x="1475239" y="501497"/>
                  <a:pt x="1415526" y="501497"/>
                </a:cubicBezTo>
                <a:cubicBezTo>
                  <a:pt x="1355883" y="501497"/>
                  <a:pt x="1300410" y="471633"/>
                  <a:pt x="1270589" y="420485"/>
                </a:cubicBezTo>
                <a:cubicBezTo>
                  <a:pt x="1168263" y="245701"/>
                  <a:pt x="980643" y="130533"/>
                  <a:pt x="763201" y="130533"/>
                </a:cubicBezTo>
                <a:cubicBezTo>
                  <a:pt x="545760" y="130533"/>
                  <a:pt x="358139" y="245701"/>
                  <a:pt x="255814" y="420485"/>
                </a:cubicBezTo>
                <a:cubicBezTo>
                  <a:pt x="225992" y="471633"/>
                  <a:pt x="174830" y="501497"/>
                  <a:pt x="115116" y="501497"/>
                </a:cubicBezTo>
                <a:lnTo>
                  <a:pt x="110876" y="501497"/>
                </a:lnTo>
                <a:cubicBezTo>
                  <a:pt x="51163" y="501497"/>
                  <a:pt x="0" y="450349"/>
                  <a:pt x="0" y="390620"/>
                </a:cubicBezTo>
                <a:close/>
              </a:path>
            </a:pathLst>
          </a:custGeom>
          <a:solidFill>
            <a:schemeClr val="accent5">
              <a:lumMod val="50000"/>
            </a:schemeClr>
          </a:solidFill>
          <a:ln w="12700">
            <a:miter lim="400000"/>
          </a:ln>
        </p:spPr>
        <p:txBody>
          <a:bodyPr rot="0" spcFirstLastPara="0" vertOverflow="overflow" horzOverflow="overflow" vert="horz" wrap="square" lIns="28575" tIns="28575" rIns="28575" bIns="28575" numCol="1" spcCol="0" rtlCol="0" fromWordArt="0" anchor="t" anchorCtr="0" forceAA="0" compatLnSpc="1">
            <a:prstTxWarp prst="textNoShape">
              <a:avLst/>
            </a:prstTxWarp>
            <a:noAutofit/>
          </a:bodyPr>
          <a:lstStyle/>
          <a:p>
            <a:pPr algn="ctr"/>
            <a:endParaRPr dirty="0">
              <a:solidFill>
                <a:srgbClr val="FFFFFF"/>
              </a:solidFill>
              <a:latin typeface="Calibri" panose="020F0502020204030204"/>
            </a:endParaRPr>
          </a:p>
        </p:txBody>
      </p:sp>
      <p:sp>
        <p:nvSpPr>
          <p:cNvPr id="11" name="Freeform: Shape 98">
            <a:extLst>
              <a:ext uri="{FF2B5EF4-FFF2-40B4-BE49-F238E27FC236}">
                <a16:creationId xmlns:a16="http://schemas.microsoft.com/office/drawing/2014/main" id="{E2036F81-4E5E-43E1-A78D-89AF7EDD63F7}"/>
              </a:ext>
            </a:extLst>
          </p:cNvPr>
          <p:cNvSpPr/>
          <p:nvPr/>
        </p:nvSpPr>
        <p:spPr>
          <a:xfrm>
            <a:off x="4449419" y="2617029"/>
            <a:ext cx="1616204" cy="321357"/>
          </a:xfrm>
          <a:custGeom>
            <a:avLst/>
            <a:gdLst>
              <a:gd name="connsiteX0" fmla="*/ 0 w 1526402"/>
              <a:gd name="connsiteY0" fmla="*/ 0 h 501497"/>
              <a:gd name="connsiteX1" fmla="*/ 1526402 w 1526402"/>
              <a:gd name="connsiteY1" fmla="*/ 0 h 501497"/>
              <a:gd name="connsiteX2" fmla="*/ 1526402 w 1526402"/>
              <a:gd name="connsiteY2" fmla="*/ 390620 h 501497"/>
              <a:gd name="connsiteX3" fmla="*/ 1415526 w 1526402"/>
              <a:gd name="connsiteY3" fmla="*/ 501497 h 501497"/>
              <a:gd name="connsiteX4" fmla="*/ 1270589 w 1526402"/>
              <a:gd name="connsiteY4" fmla="*/ 420485 h 501497"/>
              <a:gd name="connsiteX5" fmla="*/ 763201 w 1526402"/>
              <a:gd name="connsiteY5" fmla="*/ 130533 h 501497"/>
              <a:gd name="connsiteX6" fmla="*/ 255814 w 1526402"/>
              <a:gd name="connsiteY6" fmla="*/ 420485 h 501497"/>
              <a:gd name="connsiteX7" fmla="*/ 115116 w 1526402"/>
              <a:gd name="connsiteY7" fmla="*/ 501497 h 501497"/>
              <a:gd name="connsiteX8" fmla="*/ 110876 w 1526402"/>
              <a:gd name="connsiteY8" fmla="*/ 501497 h 501497"/>
              <a:gd name="connsiteX9" fmla="*/ 0 w 1526402"/>
              <a:gd name="connsiteY9" fmla="*/ 390620 h 50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402" h="501497">
                <a:moveTo>
                  <a:pt x="0" y="0"/>
                </a:moveTo>
                <a:lnTo>
                  <a:pt x="1526402" y="0"/>
                </a:lnTo>
                <a:lnTo>
                  <a:pt x="1526402" y="390620"/>
                </a:lnTo>
                <a:cubicBezTo>
                  <a:pt x="1526402" y="454583"/>
                  <a:pt x="1475239" y="501497"/>
                  <a:pt x="1415526" y="501497"/>
                </a:cubicBezTo>
                <a:cubicBezTo>
                  <a:pt x="1355883" y="501497"/>
                  <a:pt x="1300410" y="471633"/>
                  <a:pt x="1270589" y="420485"/>
                </a:cubicBezTo>
                <a:cubicBezTo>
                  <a:pt x="1168263" y="245701"/>
                  <a:pt x="980643" y="130533"/>
                  <a:pt x="763201" y="130533"/>
                </a:cubicBezTo>
                <a:cubicBezTo>
                  <a:pt x="545760" y="130533"/>
                  <a:pt x="358139" y="245701"/>
                  <a:pt x="255814" y="420485"/>
                </a:cubicBezTo>
                <a:cubicBezTo>
                  <a:pt x="225992" y="471633"/>
                  <a:pt x="174830" y="501497"/>
                  <a:pt x="115116" y="501497"/>
                </a:cubicBezTo>
                <a:lnTo>
                  <a:pt x="110876" y="501497"/>
                </a:lnTo>
                <a:cubicBezTo>
                  <a:pt x="51163" y="501497"/>
                  <a:pt x="0" y="450349"/>
                  <a:pt x="0" y="390620"/>
                </a:cubicBezTo>
                <a:close/>
              </a:path>
            </a:pathLst>
          </a:custGeom>
          <a:solidFill>
            <a:schemeClr val="accent2">
              <a:lumMod val="50000"/>
            </a:schemeClr>
          </a:solidFill>
          <a:ln w="12700">
            <a:miter lim="400000"/>
          </a:ln>
        </p:spPr>
        <p:txBody>
          <a:bodyPr rot="0" spcFirstLastPara="0" vertOverflow="overflow" horzOverflow="overflow" vert="horz" wrap="square" lIns="28575" tIns="28575" rIns="28575" bIns="28575" numCol="1" spcCol="0" rtlCol="0" fromWordArt="0" anchor="t" anchorCtr="0" forceAA="0" compatLnSpc="1">
            <a:prstTxWarp prst="textNoShape">
              <a:avLst/>
            </a:prstTxWarp>
            <a:noAutofit/>
          </a:bodyPr>
          <a:lstStyle/>
          <a:p>
            <a:pPr algn="ctr"/>
            <a:endParaRPr dirty="0">
              <a:solidFill>
                <a:srgbClr val="FFFFFF"/>
              </a:solidFill>
              <a:latin typeface="Calibri" panose="020F0502020204030204"/>
            </a:endParaRPr>
          </a:p>
        </p:txBody>
      </p:sp>
      <p:sp>
        <p:nvSpPr>
          <p:cNvPr id="12" name="Freeform: Shape 99">
            <a:extLst>
              <a:ext uri="{FF2B5EF4-FFF2-40B4-BE49-F238E27FC236}">
                <a16:creationId xmlns:a16="http://schemas.microsoft.com/office/drawing/2014/main" id="{4332E4FA-C416-44DE-9C62-590B498E5377}"/>
              </a:ext>
            </a:extLst>
          </p:cNvPr>
          <p:cNvSpPr/>
          <p:nvPr/>
        </p:nvSpPr>
        <p:spPr>
          <a:xfrm>
            <a:off x="6289163" y="2607261"/>
            <a:ext cx="1605252" cy="396365"/>
          </a:xfrm>
          <a:custGeom>
            <a:avLst/>
            <a:gdLst>
              <a:gd name="connsiteX0" fmla="*/ 0 w 1526402"/>
              <a:gd name="connsiteY0" fmla="*/ 0 h 501497"/>
              <a:gd name="connsiteX1" fmla="*/ 1526402 w 1526402"/>
              <a:gd name="connsiteY1" fmla="*/ 0 h 501497"/>
              <a:gd name="connsiteX2" fmla="*/ 1526402 w 1526402"/>
              <a:gd name="connsiteY2" fmla="*/ 390620 h 501497"/>
              <a:gd name="connsiteX3" fmla="*/ 1415526 w 1526402"/>
              <a:gd name="connsiteY3" fmla="*/ 501497 h 501497"/>
              <a:gd name="connsiteX4" fmla="*/ 1270589 w 1526402"/>
              <a:gd name="connsiteY4" fmla="*/ 420485 h 501497"/>
              <a:gd name="connsiteX5" fmla="*/ 763201 w 1526402"/>
              <a:gd name="connsiteY5" fmla="*/ 130533 h 501497"/>
              <a:gd name="connsiteX6" fmla="*/ 255814 w 1526402"/>
              <a:gd name="connsiteY6" fmla="*/ 420485 h 501497"/>
              <a:gd name="connsiteX7" fmla="*/ 115116 w 1526402"/>
              <a:gd name="connsiteY7" fmla="*/ 501497 h 501497"/>
              <a:gd name="connsiteX8" fmla="*/ 110876 w 1526402"/>
              <a:gd name="connsiteY8" fmla="*/ 501497 h 501497"/>
              <a:gd name="connsiteX9" fmla="*/ 0 w 1526402"/>
              <a:gd name="connsiteY9" fmla="*/ 390620 h 50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402" h="501497">
                <a:moveTo>
                  <a:pt x="0" y="0"/>
                </a:moveTo>
                <a:lnTo>
                  <a:pt x="1526402" y="0"/>
                </a:lnTo>
                <a:lnTo>
                  <a:pt x="1526402" y="390620"/>
                </a:lnTo>
                <a:cubicBezTo>
                  <a:pt x="1526402" y="454583"/>
                  <a:pt x="1475239" y="501497"/>
                  <a:pt x="1415526" y="501497"/>
                </a:cubicBezTo>
                <a:cubicBezTo>
                  <a:pt x="1355883" y="501497"/>
                  <a:pt x="1300410" y="471633"/>
                  <a:pt x="1270589" y="420485"/>
                </a:cubicBezTo>
                <a:cubicBezTo>
                  <a:pt x="1168263" y="245701"/>
                  <a:pt x="980643" y="130533"/>
                  <a:pt x="763201" y="130533"/>
                </a:cubicBezTo>
                <a:cubicBezTo>
                  <a:pt x="545760" y="130533"/>
                  <a:pt x="358139" y="245701"/>
                  <a:pt x="255814" y="420485"/>
                </a:cubicBezTo>
                <a:cubicBezTo>
                  <a:pt x="225992" y="471633"/>
                  <a:pt x="174830" y="501497"/>
                  <a:pt x="115116" y="501497"/>
                </a:cubicBezTo>
                <a:lnTo>
                  <a:pt x="110876" y="501497"/>
                </a:lnTo>
                <a:cubicBezTo>
                  <a:pt x="51163" y="501497"/>
                  <a:pt x="0" y="450349"/>
                  <a:pt x="0" y="390620"/>
                </a:cubicBezTo>
                <a:close/>
              </a:path>
            </a:pathLst>
          </a:custGeom>
          <a:solidFill>
            <a:schemeClr val="accent4">
              <a:lumMod val="50000"/>
            </a:schemeClr>
          </a:solidFill>
          <a:ln w="12700">
            <a:miter lim="400000"/>
          </a:ln>
        </p:spPr>
        <p:txBody>
          <a:bodyPr rot="0" spcFirstLastPara="0" vertOverflow="overflow" horzOverflow="overflow" vert="horz" wrap="square" lIns="28575" tIns="28575" rIns="28575" bIns="28575" numCol="1" spcCol="0" rtlCol="0" fromWordArt="0" anchor="t" anchorCtr="0" forceAA="0" compatLnSpc="1">
            <a:prstTxWarp prst="textNoShape">
              <a:avLst/>
            </a:prstTxWarp>
            <a:noAutofit/>
          </a:bodyPr>
          <a:lstStyle/>
          <a:p>
            <a:pPr algn="ctr"/>
            <a:endParaRPr dirty="0">
              <a:solidFill>
                <a:srgbClr val="FFFFFF"/>
              </a:solidFill>
              <a:latin typeface="Calibri" panose="020F0502020204030204"/>
            </a:endParaRPr>
          </a:p>
        </p:txBody>
      </p:sp>
      <p:sp>
        <p:nvSpPr>
          <p:cNvPr id="13" name="Freeform: Shape 100">
            <a:extLst>
              <a:ext uri="{FF2B5EF4-FFF2-40B4-BE49-F238E27FC236}">
                <a16:creationId xmlns:a16="http://schemas.microsoft.com/office/drawing/2014/main" id="{B847A49E-A7A3-4FB1-B012-DD07EE548716}"/>
              </a:ext>
            </a:extLst>
          </p:cNvPr>
          <p:cNvSpPr/>
          <p:nvPr/>
        </p:nvSpPr>
        <p:spPr>
          <a:xfrm>
            <a:off x="8138930" y="2607261"/>
            <a:ext cx="2221520" cy="348353"/>
          </a:xfrm>
          <a:custGeom>
            <a:avLst/>
            <a:gdLst>
              <a:gd name="connsiteX0" fmla="*/ 0 w 1526402"/>
              <a:gd name="connsiteY0" fmla="*/ 0 h 501497"/>
              <a:gd name="connsiteX1" fmla="*/ 1526402 w 1526402"/>
              <a:gd name="connsiteY1" fmla="*/ 0 h 501497"/>
              <a:gd name="connsiteX2" fmla="*/ 1526402 w 1526402"/>
              <a:gd name="connsiteY2" fmla="*/ 390620 h 501497"/>
              <a:gd name="connsiteX3" fmla="*/ 1415526 w 1526402"/>
              <a:gd name="connsiteY3" fmla="*/ 501497 h 501497"/>
              <a:gd name="connsiteX4" fmla="*/ 1270589 w 1526402"/>
              <a:gd name="connsiteY4" fmla="*/ 420485 h 501497"/>
              <a:gd name="connsiteX5" fmla="*/ 763201 w 1526402"/>
              <a:gd name="connsiteY5" fmla="*/ 130533 h 501497"/>
              <a:gd name="connsiteX6" fmla="*/ 255814 w 1526402"/>
              <a:gd name="connsiteY6" fmla="*/ 420485 h 501497"/>
              <a:gd name="connsiteX7" fmla="*/ 115116 w 1526402"/>
              <a:gd name="connsiteY7" fmla="*/ 501497 h 501497"/>
              <a:gd name="connsiteX8" fmla="*/ 110876 w 1526402"/>
              <a:gd name="connsiteY8" fmla="*/ 501497 h 501497"/>
              <a:gd name="connsiteX9" fmla="*/ 0 w 1526402"/>
              <a:gd name="connsiteY9" fmla="*/ 390620 h 50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402" h="501497">
                <a:moveTo>
                  <a:pt x="0" y="0"/>
                </a:moveTo>
                <a:lnTo>
                  <a:pt x="1526402" y="0"/>
                </a:lnTo>
                <a:lnTo>
                  <a:pt x="1526402" y="390620"/>
                </a:lnTo>
                <a:cubicBezTo>
                  <a:pt x="1526402" y="454583"/>
                  <a:pt x="1475239" y="501497"/>
                  <a:pt x="1415526" y="501497"/>
                </a:cubicBezTo>
                <a:cubicBezTo>
                  <a:pt x="1355883" y="501497"/>
                  <a:pt x="1300410" y="471633"/>
                  <a:pt x="1270589" y="420485"/>
                </a:cubicBezTo>
                <a:cubicBezTo>
                  <a:pt x="1168263" y="245701"/>
                  <a:pt x="980643" y="130533"/>
                  <a:pt x="763201" y="130533"/>
                </a:cubicBezTo>
                <a:cubicBezTo>
                  <a:pt x="545760" y="130533"/>
                  <a:pt x="358139" y="245701"/>
                  <a:pt x="255814" y="420485"/>
                </a:cubicBezTo>
                <a:cubicBezTo>
                  <a:pt x="225992" y="471633"/>
                  <a:pt x="174830" y="501497"/>
                  <a:pt x="115116" y="501497"/>
                </a:cubicBezTo>
                <a:lnTo>
                  <a:pt x="110876" y="501497"/>
                </a:lnTo>
                <a:cubicBezTo>
                  <a:pt x="51163" y="501497"/>
                  <a:pt x="0" y="450349"/>
                  <a:pt x="0" y="390620"/>
                </a:cubicBezTo>
                <a:close/>
              </a:path>
            </a:pathLst>
          </a:custGeom>
          <a:solidFill>
            <a:schemeClr val="accent6">
              <a:lumMod val="50000"/>
            </a:schemeClr>
          </a:solidFill>
          <a:ln w="12700">
            <a:miter lim="400000"/>
          </a:ln>
        </p:spPr>
        <p:txBody>
          <a:bodyPr rot="0" spcFirstLastPara="0" vertOverflow="overflow" horzOverflow="overflow" vert="horz" wrap="square" lIns="28575" tIns="28575" rIns="28575" bIns="28575" numCol="1" spcCol="0" rtlCol="0" fromWordArt="0" anchor="t" anchorCtr="0" forceAA="0" compatLnSpc="1">
            <a:prstTxWarp prst="textNoShape">
              <a:avLst/>
            </a:prstTxWarp>
            <a:noAutofit/>
          </a:bodyPr>
          <a:lstStyle/>
          <a:p>
            <a:pPr algn="ctr"/>
            <a:endParaRPr dirty="0">
              <a:solidFill>
                <a:srgbClr val="FFFFFF"/>
              </a:solidFill>
              <a:latin typeface="Calibri" panose="020F0502020204030204"/>
            </a:endParaRPr>
          </a:p>
        </p:txBody>
      </p:sp>
      <p:sp>
        <p:nvSpPr>
          <p:cNvPr id="15" name="Freeform: Shape 89">
            <a:extLst>
              <a:ext uri="{FF2B5EF4-FFF2-40B4-BE49-F238E27FC236}">
                <a16:creationId xmlns:a16="http://schemas.microsoft.com/office/drawing/2014/main" id="{C45D3E9B-56C3-46B3-AD7A-18D27673A067}"/>
              </a:ext>
            </a:extLst>
          </p:cNvPr>
          <p:cNvSpPr/>
          <p:nvPr/>
        </p:nvSpPr>
        <p:spPr>
          <a:xfrm>
            <a:off x="1971157" y="3605110"/>
            <a:ext cx="2209564" cy="510551"/>
          </a:xfrm>
          <a:custGeom>
            <a:avLst/>
            <a:gdLst>
              <a:gd name="connsiteX0" fmla="*/ 110876 w 1526402"/>
              <a:gd name="connsiteY0" fmla="*/ 0 h 680734"/>
              <a:gd name="connsiteX1" fmla="*/ 115116 w 1526402"/>
              <a:gd name="connsiteY1" fmla="*/ 0 h 680734"/>
              <a:gd name="connsiteX2" fmla="*/ 255814 w 1526402"/>
              <a:gd name="connsiteY2" fmla="*/ 80957 h 680734"/>
              <a:gd name="connsiteX3" fmla="*/ 763201 w 1526402"/>
              <a:gd name="connsiteY3" fmla="*/ 370971 h 680734"/>
              <a:gd name="connsiteX4" fmla="*/ 1270589 w 1526402"/>
              <a:gd name="connsiteY4" fmla="*/ 80957 h 680734"/>
              <a:gd name="connsiteX5" fmla="*/ 1415526 w 1526402"/>
              <a:gd name="connsiteY5" fmla="*/ 0 h 680734"/>
              <a:gd name="connsiteX6" fmla="*/ 1526402 w 1526402"/>
              <a:gd name="connsiteY6" fmla="*/ 110807 h 680734"/>
              <a:gd name="connsiteX7" fmla="*/ 1526402 w 1526402"/>
              <a:gd name="connsiteY7" fmla="*/ 680734 h 680734"/>
              <a:gd name="connsiteX8" fmla="*/ 0 w 1526402"/>
              <a:gd name="connsiteY8" fmla="*/ 680734 h 680734"/>
              <a:gd name="connsiteX9" fmla="*/ 0 w 1526402"/>
              <a:gd name="connsiteY9" fmla="*/ 110807 h 680734"/>
              <a:gd name="connsiteX10" fmla="*/ 110876 w 1526402"/>
              <a:gd name="connsiteY10" fmla="*/ 0 h 68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6402" h="680734">
                <a:moveTo>
                  <a:pt x="110876" y="0"/>
                </a:moveTo>
                <a:lnTo>
                  <a:pt x="115116" y="0"/>
                </a:lnTo>
                <a:cubicBezTo>
                  <a:pt x="174830" y="0"/>
                  <a:pt x="225992" y="29850"/>
                  <a:pt x="255814" y="80957"/>
                </a:cubicBezTo>
                <a:cubicBezTo>
                  <a:pt x="358139" y="255869"/>
                  <a:pt x="545760" y="370971"/>
                  <a:pt x="763201" y="370971"/>
                </a:cubicBezTo>
                <a:cubicBezTo>
                  <a:pt x="980643" y="370971"/>
                  <a:pt x="1168263" y="255869"/>
                  <a:pt x="1270589" y="80957"/>
                </a:cubicBezTo>
                <a:cubicBezTo>
                  <a:pt x="1300410" y="29850"/>
                  <a:pt x="1355883" y="0"/>
                  <a:pt x="1415526" y="0"/>
                </a:cubicBezTo>
                <a:cubicBezTo>
                  <a:pt x="1475239" y="0"/>
                  <a:pt x="1526402" y="51218"/>
                  <a:pt x="1526402" y="110807"/>
                </a:cubicBezTo>
                <a:lnTo>
                  <a:pt x="1526402" y="680734"/>
                </a:lnTo>
                <a:lnTo>
                  <a:pt x="0" y="680734"/>
                </a:lnTo>
                <a:lnTo>
                  <a:pt x="0" y="110807"/>
                </a:lnTo>
                <a:cubicBezTo>
                  <a:pt x="0" y="51218"/>
                  <a:pt x="51163" y="0"/>
                  <a:pt x="110876" y="0"/>
                </a:cubicBezTo>
                <a:close/>
              </a:path>
            </a:pathLst>
          </a:custGeom>
          <a:solidFill>
            <a:schemeClr val="bg2">
              <a:lumMod val="75000"/>
            </a:schemeClr>
          </a:solidFill>
          <a:ln w="12700">
            <a:miter lim="400000"/>
          </a:ln>
        </p:spPr>
        <p:txBody>
          <a:bodyPr rot="0" spcFirstLastPara="0" vertOverflow="overflow" horzOverflow="overflow" vert="horz" wrap="square" lIns="68580" tIns="480060" rIns="68580" bIns="28575" numCol="1" spcCol="0" rtlCol="0" fromWordArt="0" anchor="ctr" anchorCtr="0" forceAA="0" compatLnSpc="1">
            <a:prstTxWarp prst="textNoShape">
              <a:avLst/>
            </a:prstTxWarp>
            <a:noAutofit/>
          </a:bodyPr>
          <a:lstStyle/>
          <a:p>
            <a:pPr algn="just"/>
            <a:endParaRPr lang="en-US" sz="900" noProof="1">
              <a:solidFill>
                <a:prstClr val="black"/>
              </a:solidFill>
              <a:latin typeface="Calibri" panose="020F0502020204030204"/>
            </a:endParaRPr>
          </a:p>
        </p:txBody>
      </p:sp>
      <p:sp>
        <p:nvSpPr>
          <p:cNvPr id="16" name="Freeform: Shape 90">
            <a:extLst>
              <a:ext uri="{FF2B5EF4-FFF2-40B4-BE49-F238E27FC236}">
                <a16:creationId xmlns:a16="http://schemas.microsoft.com/office/drawing/2014/main" id="{ADE81EA2-1636-43B0-9BBA-DE6821A6A5CB}"/>
              </a:ext>
            </a:extLst>
          </p:cNvPr>
          <p:cNvSpPr/>
          <p:nvPr/>
        </p:nvSpPr>
        <p:spPr>
          <a:xfrm>
            <a:off x="4442744" y="3581990"/>
            <a:ext cx="1622878" cy="510551"/>
          </a:xfrm>
          <a:custGeom>
            <a:avLst/>
            <a:gdLst>
              <a:gd name="connsiteX0" fmla="*/ 110876 w 1526402"/>
              <a:gd name="connsiteY0" fmla="*/ 0 h 680734"/>
              <a:gd name="connsiteX1" fmla="*/ 115116 w 1526402"/>
              <a:gd name="connsiteY1" fmla="*/ 0 h 680734"/>
              <a:gd name="connsiteX2" fmla="*/ 255814 w 1526402"/>
              <a:gd name="connsiteY2" fmla="*/ 80957 h 680734"/>
              <a:gd name="connsiteX3" fmla="*/ 763201 w 1526402"/>
              <a:gd name="connsiteY3" fmla="*/ 370971 h 680734"/>
              <a:gd name="connsiteX4" fmla="*/ 1270589 w 1526402"/>
              <a:gd name="connsiteY4" fmla="*/ 80957 h 680734"/>
              <a:gd name="connsiteX5" fmla="*/ 1415526 w 1526402"/>
              <a:gd name="connsiteY5" fmla="*/ 0 h 680734"/>
              <a:gd name="connsiteX6" fmla="*/ 1526402 w 1526402"/>
              <a:gd name="connsiteY6" fmla="*/ 110807 h 680734"/>
              <a:gd name="connsiteX7" fmla="*/ 1526402 w 1526402"/>
              <a:gd name="connsiteY7" fmla="*/ 680734 h 680734"/>
              <a:gd name="connsiteX8" fmla="*/ 0 w 1526402"/>
              <a:gd name="connsiteY8" fmla="*/ 680734 h 680734"/>
              <a:gd name="connsiteX9" fmla="*/ 0 w 1526402"/>
              <a:gd name="connsiteY9" fmla="*/ 110807 h 680734"/>
              <a:gd name="connsiteX10" fmla="*/ 110876 w 1526402"/>
              <a:gd name="connsiteY10" fmla="*/ 0 h 68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6402" h="680734">
                <a:moveTo>
                  <a:pt x="110876" y="0"/>
                </a:moveTo>
                <a:lnTo>
                  <a:pt x="115116" y="0"/>
                </a:lnTo>
                <a:cubicBezTo>
                  <a:pt x="174830" y="0"/>
                  <a:pt x="225992" y="29850"/>
                  <a:pt x="255814" y="80957"/>
                </a:cubicBezTo>
                <a:cubicBezTo>
                  <a:pt x="358139" y="255869"/>
                  <a:pt x="545760" y="370971"/>
                  <a:pt x="763201" y="370971"/>
                </a:cubicBezTo>
                <a:cubicBezTo>
                  <a:pt x="980643" y="370971"/>
                  <a:pt x="1168263" y="255869"/>
                  <a:pt x="1270589" y="80957"/>
                </a:cubicBezTo>
                <a:cubicBezTo>
                  <a:pt x="1300410" y="29850"/>
                  <a:pt x="1355883" y="0"/>
                  <a:pt x="1415526" y="0"/>
                </a:cubicBezTo>
                <a:cubicBezTo>
                  <a:pt x="1475239" y="0"/>
                  <a:pt x="1526402" y="51218"/>
                  <a:pt x="1526402" y="110807"/>
                </a:cubicBezTo>
                <a:lnTo>
                  <a:pt x="1526402" y="680734"/>
                </a:lnTo>
                <a:lnTo>
                  <a:pt x="0" y="680734"/>
                </a:lnTo>
                <a:lnTo>
                  <a:pt x="0" y="110807"/>
                </a:lnTo>
                <a:cubicBezTo>
                  <a:pt x="0" y="51218"/>
                  <a:pt x="51163" y="0"/>
                  <a:pt x="110876" y="0"/>
                </a:cubicBezTo>
                <a:close/>
              </a:path>
            </a:pathLst>
          </a:custGeom>
          <a:solidFill>
            <a:schemeClr val="bg2">
              <a:lumMod val="75000"/>
            </a:schemeClr>
          </a:solidFill>
          <a:ln w="12700">
            <a:miter lim="400000"/>
          </a:ln>
        </p:spPr>
        <p:txBody>
          <a:bodyPr rot="0" spcFirstLastPara="0" vertOverflow="overflow" horzOverflow="overflow" vert="horz" wrap="square" lIns="68580" tIns="480060" rIns="68580" bIns="28575" numCol="1" spcCol="0" rtlCol="0" fromWordArt="0" anchor="ctr" anchorCtr="0" forceAA="0" compatLnSpc="1">
            <a:prstTxWarp prst="textNoShape">
              <a:avLst/>
            </a:prstTxWarp>
            <a:noAutofit/>
          </a:bodyPr>
          <a:lstStyle/>
          <a:p>
            <a:pPr algn="just"/>
            <a:endParaRPr lang="en-US" sz="900" noProof="1">
              <a:solidFill>
                <a:prstClr val="black"/>
              </a:solidFill>
              <a:latin typeface="Calibri" panose="020F0502020204030204"/>
            </a:endParaRPr>
          </a:p>
        </p:txBody>
      </p:sp>
      <p:sp>
        <p:nvSpPr>
          <p:cNvPr id="17" name="Freeform: Shape 91">
            <a:extLst>
              <a:ext uri="{FF2B5EF4-FFF2-40B4-BE49-F238E27FC236}">
                <a16:creationId xmlns:a16="http://schemas.microsoft.com/office/drawing/2014/main" id="{2E34E0E6-12E2-4A1F-B42F-D718E6CEC790}"/>
              </a:ext>
            </a:extLst>
          </p:cNvPr>
          <p:cNvSpPr/>
          <p:nvPr/>
        </p:nvSpPr>
        <p:spPr>
          <a:xfrm>
            <a:off x="6335328" y="3581990"/>
            <a:ext cx="1530469" cy="510551"/>
          </a:xfrm>
          <a:custGeom>
            <a:avLst/>
            <a:gdLst>
              <a:gd name="connsiteX0" fmla="*/ 110876 w 1526402"/>
              <a:gd name="connsiteY0" fmla="*/ 0 h 680734"/>
              <a:gd name="connsiteX1" fmla="*/ 115116 w 1526402"/>
              <a:gd name="connsiteY1" fmla="*/ 0 h 680734"/>
              <a:gd name="connsiteX2" fmla="*/ 255814 w 1526402"/>
              <a:gd name="connsiteY2" fmla="*/ 80957 h 680734"/>
              <a:gd name="connsiteX3" fmla="*/ 763201 w 1526402"/>
              <a:gd name="connsiteY3" fmla="*/ 370971 h 680734"/>
              <a:gd name="connsiteX4" fmla="*/ 1270589 w 1526402"/>
              <a:gd name="connsiteY4" fmla="*/ 80957 h 680734"/>
              <a:gd name="connsiteX5" fmla="*/ 1415526 w 1526402"/>
              <a:gd name="connsiteY5" fmla="*/ 0 h 680734"/>
              <a:gd name="connsiteX6" fmla="*/ 1526402 w 1526402"/>
              <a:gd name="connsiteY6" fmla="*/ 110807 h 680734"/>
              <a:gd name="connsiteX7" fmla="*/ 1526402 w 1526402"/>
              <a:gd name="connsiteY7" fmla="*/ 680734 h 680734"/>
              <a:gd name="connsiteX8" fmla="*/ 0 w 1526402"/>
              <a:gd name="connsiteY8" fmla="*/ 680734 h 680734"/>
              <a:gd name="connsiteX9" fmla="*/ 0 w 1526402"/>
              <a:gd name="connsiteY9" fmla="*/ 110807 h 680734"/>
              <a:gd name="connsiteX10" fmla="*/ 110876 w 1526402"/>
              <a:gd name="connsiteY10" fmla="*/ 0 h 68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6402" h="680734">
                <a:moveTo>
                  <a:pt x="110876" y="0"/>
                </a:moveTo>
                <a:lnTo>
                  <a:pt x="115116" y="0"/>
                </a:lnTo>
                <a:cubicBezTo>
                  <a:pt x="174830" y="0"/>
                  <a:pt x="225992" y="29850"/>
                  <a:pt x="255814" y="80957"/>
                </a:cubicBezTo>
                <a:cubicBezTo>
                  <a:pt x="358139" y="255869"/>
                  <a:pt x="545760" y="370971"/>
                  <a:pt x="763201" y="370971"/>
                </a:cubicBezTo>
                <a:cubicBezTo>
                  <a:pt x="980643" y="370971"/>
                  <a:pt x="1168263" y="255869"/>
                  <a:pt x="1270589" y="80957"/>
                </a:cubicBezTo>
                <a:cubicBezTo>
                  <a:pt x="1300410" y="29850"/>
                  <a:pt x="1355883" y="0"/>
                  <a:pt x="1415526" y="0"/>
                </a:cubicBezTo>
                <a:cubicBezTo>
                  <a:pt x="1475239" y="0"/>
                  <a:pt x="1526402" y="51218"/>
                  <a:pt x="1526402" y="110807"/>
                </a:cubicBezTo>
                <a:lnTo>
                  <a:pt x="1526402" y="680734"/>
                </a:lnTo>
                <a:lnTo>
                  <a:pt x="0" y="680734"/>
                </a:lnTo>
                <a:lnTo>
                  <a:pt x="0" y="110807"/>
                </a:lnTo>
                <a:cubicBezTo>
                  <a:pt x="0" y="51218"/>
                  <a:pt x="51163" y="0"/>
                  <a:pt x="110876" y="0"/>
                </a:cubicBezTo>
                <a:close/>
              </a:path>
            </a:pathLst>
          </a:custGeom>
          <a:solidFill>
            <a:schemeClr val="bg2">
              <a:lumMod val="75000"/>
            </a:schemeClr>
          </a:solidFill>
          <a:ln w="12700">
            <a:miter lim="400000"/>
          </a:ln>
        </p:spPr>
        <p:txBody>
          <a:bodyPr rot="0" spcFirstLastPara="0" vertOverflow="overflow" horzOverflow="overflow" vert="horz" wrap="square" lIns="68580" tIns="480060" rIns="68580" bIns="28575" numCol="1" spcCol="0" rtlCol="0" fromWordArt="0" anchor="ctr" anchorCtr="0" forceAA="0" compatLnSpc="1">
            <a:prstTxWarp prst="textNoShape">
              <a:avLst/>
            </a:prstTxWarp>
            <a:noAutofit/>
          </a:bodyPr>
          <a:lstStyle/>
          <a:p>
            <a:pPr algn="just"/>
            <a:endParaRPr lang="en-US" sz="900" noProof="1">
              <a:solidFill>
                <a:prstClr val="black"/>
              </a:solidFill>
              <a:latin typeface="Calibri" panose="020F0502020204030204"/>
            </a:endParaRPr>
          </a:p>
        </p:txBody>
      </p:sp>
      <p:sp>
        <p:nvSpPr>
          <p:cNvPr id="18" name="Freeform: Shape 92">
            <a:extLst>
              <a:ext uri="{FF2B5EF4-FFF2-40B4-BE49-F238E27FC236}">
                <a16:creationId xmlns:a16="http://schemas.microsoft.com/office/drawing/2014/main" id="{366CBE08-8649-4893-B235-4C3ABD56E4D4}"/>
              </a:ext>
            </a:extLst>
          </p:cNvPr>
          <p:cNvSpPr/>
          <p:nvPr/>
        </p:nvSpPr>
        <p:spPr>
          <a:xfrm>
            <a:off x="8068267" y="3581991"/>
            <a:ext cx="2292184" cy="510551"/>
          </a:xfrm>
          <a:custGeom>
            <a:avLst/>
            <a:gdLst>
              <a:gd name="connsiteX0" fmla="*/ 110876 w 1526402"/>
              <a:gd name="connsiteY0" fmla="*/ 0 h 680734"/>
              <a:gd name="connsiteX1" fmla="*/ 115116 w 1526402"/>
              <a:gd name="connsiteY1" fmla="*/ 0 h 680734"/>
              <a:gd name="connsiteX2" fmla="*/ 255814 w 1526402"/>
              <a:gd name="connsiteY2" fmla="*/ 80957 h 680734"/>
              <a:gd name="connsiteX3" fmla="*/ 763201 w 1526402"/>
              <a:gd name="connsiteY3" fmla="*/ 370971 h 680734"/>
              <a:gd name="connsiteX4" fmla="*/ 1270589 w 1526402"/>
              <a:gd name="connsiteY4" fmla="*/ 80957 h 680734"/>
              <a:gd name="connsiteX5" fmla="*/ 1415526 w 1526402"/>
              <a:gd name="connsiteY5" fmla="*/ 0 h 680734"/>
              <a:gd name="connsiteX6" fmla="*/ 1526402 w 1526402"/>
              <a:gd name="connsiteY6" fmla="*/ 110807 h 680734"/>
              <a:gd name="connsiteX7" fmla="*/ 1526402 w 1526402"/>
              <a:gd name="connsiteY7" fmla="*/ 680734 h 680734"/>
              <a:gd name="connsiteX8" fmla="*/ 0 w 1526402"/>
              <a:gd name="connsiteY8" fmla="*/ 680734 h 680734"/>
              <a:gd name="connsiteX9" fmla="*/ 0 w 1526402"/>
              <a:gd name="connsiteY9" fmla="*/ 110807 h 680734"/>
              <a:gd name="connsiteX10" fmla="*/ 110876 w 1526402"/>
              <a:gd name="connsiteY10" fmla="*/ 0 h 68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6402" h="680734">
                <a:moveTo>
                  <a:pt x="110876" y="0"/>
                </a:moveTo>
                <a:lnTo>
                  <a:pt x="115116" y="0"/>
                </a:lnTo>
                <a:cubicBezTo>
                  <a:pt x="174830" y="0"/>
                  <a:pt x="225992" y="29850"/>
                  <a:pt x="255814" y="80957"/>
                </a:cubicBezTo>
                <a:cubicBezTo>
                  <a:pt x="358139" y="255869"/>
                  <a:pt x="545760" y="370971"/>
                  <a:pt x="763201" y="370971"/>
                </a:cubicBezTo>
                <a:cubicBezTo>
                  <a:pt x="980643" y="370971"/>
                  <a:pt x="1168263" y="255869"/>
                  <a:pt x="1270589" y="80957"/>
                </a:cubicBezTo>
                <a:cubicBezTo>
                  <a:pt x="1300410" y="29850"/>
                  <a:pt x="1355883" y="0"/>
                  <a:pt x="1415526" y="0"/>
                </a:cubicBezTo>
                <a:cubicBezTo>
                  <a:pt x="1475239" y="0"/>
                  <a:pt x="1526402" y="51218"/>
                  <a:pt x="1526402" y="110807"/>
                </a:cubicBezTo>
                <a:lnTo>
                  <a:pt x="1526402" y="680734"/>
                </a:lnTo>
                <a:lnTo>
                  <a:pt x="0" y="680734"/>
                </a:lnTo>
                <a:lnTo>
                  <a:pt x="0" y="110807"/>
                </a:lnTo>
                <a:cubicBezTo>
                  <a:pt x="0" y="51218"/>
                  <a:pt x="51163" y="0"/>
                  <a:pt x="110876" y="0"/>
                </a:cubicBezTo>
                <a:close/>
              </a:path>
            </a:pathLst>
          </a:custGeom>
          <a:solidFill>
            <a:schemeClr val="bg2">
              <a:lumMod val="75000"/>
            </a:schemeClr>
          </a:solidFill>
          <a:ln w="12700">
            <a:miter lim="400000"/>
          </a:ln>
        </p:spPr>
        <p:txBody>
          <a:bodyPr rot="0" spcFirstLastPara="0" vertOverflow="overflow" horzOverflow="overflow" vert="horz" wrap="square" lIns="68580" tIns="480060" rIns="68580" bIns="28575" numCol="1" spcCol="0" rtlCol="0" fromWordArt="0" anchor="ctr" anchorCtr="0" forceAA="0" compatLnSpc="1">
            <a:prstTxWarp prst="textNoShape">
              <a:avLst/>
            </a:prstTxWarp>
            <a:noAutofit/>
          </a:bodyPr>
          <a:lstStyle/>
          <a:p>
            <a:pPr algn="just"/>
            <a:endParaRPr lang="en-US" sz="900" noProof="1">
              <a:solidFill>
                <a:prstClr val="black"/>
              </a:solidFill>
              <a:latin typeface="Calibri" panose="020F0502020204030204"/>
            </a:endParaRPr>
          </a:p>
        </p:txBody>
      </p:sp>
      <p:sp>
        <p:nvSpPr>
          <p:cNvPr id="22" name="Shape">
            <a:extLst>
              <a:ext uri="{FF2B5EF4-FFF2-40B4-BE49-F238E27FC236}">
                <a16:creationId xmlns:a16="http://schemas.microsoft.com/office/drawing/2014/main" id="{8DF54CBC-0589-4359-866F-04BDB2C9BCD2}"/>
              </a:ext>
            </a:extLst>
          </p:cNvPr>
          <p:cNvSpPr/>
          <p:nvPr/>
        </p:nvSpPr>
        <p:spPr>
          <a:xfrm>
            <a:off x="1963477" y="1980097"/>
            <a:ext cx="2209563" cy="914567"/>
          </a:xfrm>
          <a:custGeom>
            <a:avLst/>
            <a:gdLst/>
            <a:ahLst/>
            <a:cxnLst>
              <a:cxn ang="0">
                <a:pos x="wd2" y="hd2"/>
              </a:cxn>
              <a:cxn ang="5400000">
                <a:pos x="wd2" y="hd2"/>
              </a:cxn>
              <a:cxn ang="10800000">
                <a:pos x="wd2" y="hd2"/>
              </a:cxn>
              <a:cxn ang="16200000">
                <a:pos x="wd2" y="hd2"/>
              </a:cxn>
            </a:cxnLst>
            <a:rect l="0" t="0" r="r" b="b"/>
            <a:pathLst>
              <a:path w="21600" h="21600" extrusionOk="0">
                <a:moveTo>
                  <a:pt x="20031" y="21600"/>
                </a:moveTo>
                <a:lnTo>
                  <a:pt x="19911" y="21600"/>
                </a:lnTo>
                <a:cubicBezTo>
                  <a:pt x="19066" y="21600"/>
                  <a:pt x="18342" y="21071"/>
                  <a:pt x="17920" y="20165"/>
                </a:cubicBezTo>
                <a:cubicBezTo>
                  <a:pt x="16472" y="17069"/>
                  <a:pt x="13817" y="15029"/>
                  <a:pt x="10740" y="15029"/>
                </a:cubicBezTo>
                <a:cubicBezTo>
                  <a:pt x="7663" y="15029"/>
                  <a:pt x="5008" y="17069"/>
                  <a:pt x="3560" y="20165"/>
                </a:cubicBezTo>
                <a:cubicBezTo>
                  <a:pt x="3137" y="21071"/>
                  <a:pt x="2413" y="21600"/>
                  <a:pt x="1569" y="21600"/>
                </a:cubicBezTo>
                <a:lnTo>
                  <a:pt x="1569" y="21600"/>
                </a:lnTo>
                <a:cubicBezTo>
                  <a:pt x="724" y="21600"/>
                  <a:pt x="0" y="20694"/>
                  <a:pt x="0" y="19636"/>
                </a:cubicBezTo>
                <a:lnTo>
                  <a:pt x="0" y="1964"/>
                </a:lnTo>
                <a:cubicBezTo>
                  <a:pt x="0" y="906"/>
                  <a:pt x="724" y="0"/>
                  <a:pt x="1569" y="0"/>
                </a:cubicBezTo>
                <a:lnTo>
                  <a:pt x="20031" y="0"/>
                </a:lnTo>
                <a:cubicBezTo>
                  <a:pt x="20876" y="0"/>
                  <a:pt x="21600" y="906"/>
                  <a:pt x="21600" y="1964"/>
                </a:cubicBezTo>
                <a:lnTo>
                  <a:pt x="21600" y="19636"/>
                </a:lnTo>
                <a:cubicBezTo>
                  <a:pt x="21600" y="20769"/>
                  <a:pt x="20876" y="21600"/>
                  <a:pt x="20031" y="21600"/>
                </a:cubicBezTo>
                <a:close/>
              </a:path>
            </a:pathLst>
          </a:custGeom>
          <a:solidFill>
            <a:schemeClr val="accent5"/>
          </a:solidFill>
          <a:ln w="12700">
            <a:miter lim="400000"/>
          </a:ln>
        </p:spPr>
        <p:txBody>
          <a:bodyPr rot="0" spcFirstLastPara="0" vertOverflow="overflow" horzOverflow="overflow" vert="horz" wrap="square" lIns="28575" tIns="28575" rIns="28575" bIns="28575" numCol="1" spcCol="0" rtlCol="0" fromWordArt="0" anchor="t" anchorCtr="0" forceAA="0" compatLnSpc="1">
            <a:prstTxWarp prst="textNoShape">
              <a:avLst/>
            </a:prstTxWarp>
            <a:noAutofit/>
          </a:bodyPr>
          <a:lstStyle/>
          <a:p>
            <a:pPr algn="ctr"/>
            <a:r>
              <a:rPr lang="en-US" dirty="0">
                <a:solidFill>
                  <a:srgbClr val="FFFFFF"/>
                </a:solidFill>
                <a:latin typeface="Calibri" panose="020F0502020204030204"/>
              </a:rPr>
              <a:t>Online </a:t>
            </a:r>
          </a:p>
          <a:p>
            <a:pPr algn="ctr"/>
            <a:r>
              <a:rPr lang="en-US" dirty="0">
                <a:solidFill>
                  <a:srgbClr val="FFFFFF"/>
                </a:solidFill>
                <a:latin typeface="Calibri" panose="020F0502020204030204"/>
              </a:rPr>
              <a:t>Meetings</a:t>
            </a:r>
          </a:p>
        </p:txBody>
      </p:sp>
      <p:sp>
        <p:nvSpPr>
          <p:cNvPr id="23" name="Shape">
            <a:extLst>
              <a:ext uri="{FF2B5EF4-FFF2-40B4-BE49-F238E27FC236}">
                <a16:creationId xmlns:a16="http://schemas.microsoft.com/office/drawing/2014/main" id="{B24237DD-F22F-4366-8F67-568B912F1DCA}"/>
              </a:ext>
            </a:extLst>
          </p:cNvPr>
          <p:cNvSpPr/>
          <p:nvPr/>
        </p:nvSpPr>
        <p:spPr>
          <a:xfrm>
            <a:off x="4443489" y="1980096"/>
            <a:ext cx="1622134" cy="914567"/>
          </a:xfrm>
          <a:custGeom>
            <a:avLst/>
            <a:gdLst/>
            <a:ahLst/>
            <a:cxnLst>
              <a:cxn ang="0">
                <a:pos x="wd2" y="hd2"/>
              </a:cxn>
              <a:cxn ang="5400000">
                <a:pos x="wd2" y="hd2"/>
              </a:cxn>
              <a:cxn ang="10800000">
                <a:pos x="wd2" y="hd2"/>
              </a:cxn>
              <a:cxn ang="16200000">
                <a:pos x="wd2" y="hd2"/>
              </a:cxn>
            </a:cxnLst>
            <a:rect l="0" t="0" r="r" b="b"/>
            <a:pathLst>
              <a:path w="21600" h="21600" extrusionOk="0">
                <a:moveTo>
                  <a:pt x="19971" y="21600"/>
                </a:moveTo>
                <a:lnTo>
                  <a:pt x="19971" y="21600"/>
                </a:lnTo>
                <a:cubicBezTo>
                  <a:pt x="19126" y="21600"/>
                  <a:pt x="18402" y="21071"/>
                  <a:pt x="17980" y="20165"/>
                </a:cubicBezTo>
                <a:cubicBezTo>
                  <a:pt x="16532" y="17069"/>
                  <a:pt x="13877" y="15029"/>
                  <a:pt x="10800" y="15029"/>
                </a:cubicBezTo>
                <a:cubicBezTo>
                  <a:pt x="7723" y="15029"/>
                  <a:pt x="5068" y="17069"/>
                  <a:pt x="3620" y="20165"/>
                </a:cubicBezTo>
                <a:cubicBezTo>
                  <a:pt x="3198" y="21071"/>
                  <a:pt x="2474" y="21600"/>
                  <a:pt x="1629" y="21600"/>
                </a:cubicBezTo>
                <a:lnTo>
                  <a:pt x="1569" y="21600"/>
                </a:lnTo>
                <a:cubicBezTo>
                  <a:pt x="724" y="21600"/>
                  <a:pt x="0" y="20694"/>
                  <a:pt x="0" y="19636"/>
                </a:cubicBezTo>
                <a:lnTo>
                  <a:pt x="0" y="1964"/>
                </a:lnTo>
                <a:cubicBezTo>
                  <a:pt x="0" y="906"/>
                  <a:pt x="724" y="0"/>
                  <a:pt x="1569" y="0"/>
                </a:cubicBezTo>
                <a:lnTo>
                  <a:pt x="20031" y="0"/>
                </a:lnTo>
                <a:cubicBezTo>
                  <a:pt x="20876" y="0"/>
                  <a:pt x="21600" y="906"/>
                  <a:pt x="21600" y="1964"/>
                </a:cubicBezTo>
                <a:lnTo>
                  <a:pt x="21600" y="19636"/>
                </a:lnTo>
                <a:cubicBezTo>
                  <a:pt x="21540" y="20769"/>
                  <a:pt x="20816" y="21600"/>
                  <a:pt x="19971" y="21600"/>
                </a:cubicBezTo>
                <a:close/>
              </a:path>
            </a:pathLst>
          </a:custGeom>
          <a:solidFill>
            <a:schemeClr val="accent2"/>
          </a:solidFill>
          <a:ln w="12700">
            <a:miter lim="400000"/>
          </a:ln>
        </p:spPr>
        <p:txBody>
          <a:bodyPr rot="0" spcFirstLastPara="0" vertOverflow="overflow" horzOverflow="overflow" vert="horz" wrap="square" lIns="28575" tIns="28575" rIns="28575" bIns="28575" numCol="1" spcCol="0" rtlCol="0" fromWordArt="0" anchor="t" anchorCtr="0" forceAA="0" compatLnSpc="1">
            <a:prstTxWarp prst="textNoShape">
              <a:avLst/>
            </a:prstTxWarp>
            <a:noAutofit/>
          </a:bodyPr>
          <a:lstStyle/>
          <a:p>
            <a:pPr algn="ctr"/>
            <a:r>
              <a:rPr lang="en-US" dirty="0">
                <a:solidFill>
                  <a:srgbClr val="FFFFFF"/>
                </a:solidFill>
                <a:latin typeface="Calibri" panose="020F0502020204030204"/>
              </a:rPr>
              <a:t>Documents</a:t>
            </a:r>
          </a:p>
        </p:txBody>
      </p:sp>
      <p:sp>
        <p:nvSpPr>
          <p:cNvPr id="24" name="Shape">
            <a:extLst>
              <a:ext uri="{FF2B5EF4-FFF2-40B4-BE49-F238E27FC236}">
                <a16:creationId xmlns:a16="http://schemas.microsoft.com/office/drawing/2014/main" id="{BE8E0599-CFD2-4723-82E1-15C9A201024C}"/>
              </a:ext>
            </a:extLst>
          </p:cNvPr>
          <p:cNvSpPr/>
          <p:nvPr/>
        </p:nvSpPr>
        <p:spPr>
          <a:xfrm>
            <a:off x="6289163" y="2017924"/>
            <a:ext cx="1605253" cy="914567"/>
          </a:xfrm>
          <a:custGeom>
            <a:avLst/>
            <a:gdLst/>
            <a:ahLst/>
            <a:cxnLst>
              <a:cxn ang="0">
                <a:pos x="wd2" y="hd2"/>
              </a:cxn>
              <a:cxn ang="5400000">
                <a:pos x="wd2" y="hd2"/>
              </a:cxn>
              <a:cxn ang="10800000">
                <a:pos x="wd2" y="hd2"/>
              </a:cxn>
              <a:cxn ang="16200000">
                <a:pos x="wd2" y="hd2"/>
              </a:cxn>
            </a:cxnLst>
            <a:rect l="0" t="0" r="r" b="b"/>
            <a:pathLst>
              <a:path w="21600" h="21600" extrusionOk="0">
                <a:moveTo>
                  <a:pt x="20031" y="21600"/>
                </a:moveTo>
                <a:lnTo>
                  <a:pt x="20031" y="21600"/>
                </a:lnTo>
                <a:cubicBezTo>
                  <a:pt x="19126" y="21600"/>
                  <a:pt x="18402" y="21071"/>
                  <a:pt x="17980" y="20165"/>
                </a:cubicBezTo>
                <a:cubicBezTo>
                  <a:pt x="16532" y="17069"/>
                  <a:pt x="13877" y="15029"/>
                  <a:pt x="10800" y="15029"/>
                </a:cubicBezTo>
                <a:cubicBezTo>
                  <a:pt x="7723" y="15029"/>
                  <a:pt x="5068" y="17069"/>
                  <a:pt x="3620" y="20165"/>
                </a:cubicBezTo>
                <a:cubicBezTo>
                  <a:pt x="3198" y="21071"/>
                  <a:pt x="2413" y="21600"/>
                  <a:pt x="1569" y="21600"/>
                </a:cubicBezTo>
                <a:lnTo>
                  <a:pt x="1569" y="21600"/>
                </a:lnTo>
                <a:cubicBezTo>
                  <a:pt x="724" y="21600"/>
                  <a:pt x="0" y="20694"/>
                  <a:pt x="0" y="19636"/>
                </a:cubicBezTo>
                <a:lnTo>
                  <a:pt x="0" y="1964"/>
                </a:lnTo>
                <a:cubicBezTo>
                  <a:pt x="0" y="906"/>
                  <a:pt x="724" y="0"/>
                  <a:pt x="1569" y="0"/>
                </a:cubicBezTo>
                <a:lnTo>
                  <a:pt x="20031" y="0"/>
                </a:lnTo>
                <a:cubicBezTo>
                  <a:pt x="20876" y="0"/>
                  <a:pt x="21600" y="906"/>
                  <a:pt x="21600" y="1964"/>
                </a:cubicBezTo>
                <a:lnTo>
                  <a:pt x="21600" y="19636"/>
                </a:lnTo>
                <a:cubicBezTo>
                  <a:pt x="21600" y="20769"/>
                  <a:pt x="20876" y="21600"/>
                  <a:pt x="20031" y="21600"/>
                </a:cubicBezTo>
                <a:close/>
              </a:path>
            </a:pathLst>
          </a:custGeom>
          <a:solidFill>
            <a:schemeClr val="accent4"/>
          </a:solidFill>
          <a:ln w="12700">
            <a:miter lim="400000"/>
          </a:ln>
        </p:spPr>
        <p:txBody>
          <a:bodyPr rot="0" spcFirstLastPara="0" vertOverflow="overflow" horzOverflow="overflow" vert="horz" wrap="square" lIns="28575" tIns="28575" rIns="28575" bIns="28575" numCol="1" spcCol="0" rtlCol="0" fromWordArt="0" anchor="t" anchorCtr="0" forceAA="0" compatLnSpc="1">
            <a:prstTxWarp prst="textNoShape">
              <a:avLst/>
            </a:prstTxWarp>
            <a:noAutofit/>
          </a:bodyPr>
          <a:lstStyle/>
          <a:p>
            <a:pPr algn="ctr"/>
            <a:r>
              <a:rPr lang="en-US" dirty="0">
                <a:solidFill>
                  <a:prstClr val="white"/>
                </a:solidFill>
                <a:latin typeface="Calibri" panose="020F0502020204030204"/>
              </a:rPr>
              <a:t>Streamlined communication</a:t>
            </a:r>
          </a:p>
        </p:txBody>
      </p:sp>
      <p:sp>
        <p:nvSpPr>
          <p:cNvPr id="25" name="Shape">
            <a:extLst>
              <a:ext uri="{FF2B5EF4-FFF2-40B4-BE49-F238E27FC236}">
                <a16:creationId xmlns:a16="http://schemas.microsoft.com/office/drawing/2014/main" id="{6B799397-207B-41EE-899B-DA860A4924E9}"/>
              </a:ext>
            </a:extLst>
          </p:cNvPr>
          <p:cNvSpPr/>
          <p:nvPr/>
        </p:nvSpPr>
        <p:spPr>
          <a:xfrm>
            <a:off x="8138930" y="1980098"/>
            <a:ext cx="2221521" cy="914567"/>
          </a:xfrm>
          <a:custGeom>
            <a:avLst/>
            <a:gdLst/>
            <a:ahLst/>
            <a:cxnLst>
              <a:cxn ang="0">
                <a:pos x="wd2" y="hd2"/>
              </a:cxn>
              <a:cxn ang="5400000">
                <a:pos x="wd2" y="hd2"/>
              </a:cxn>
              <a:cxn ang="10800000">
                <a:pos x="wd2" y="hd2"/>
              </a:cxn>
              <a:cxn ang="16200000">
                <a:pos x="wd2" y="hd2"/>
              </a:cxn>
            </a:cxnLst>
            <a:rect l="0" t="0" r="r" b="b"/>
            <a:pathLst>
              <a:path w="21493" h="21600" extrusionOk="0">
                <a:moveTo>
                  <a:pt x="20040" y="21600"/>
                </a:moveTo>
                <a:lnTo>
                  <a:pt x="19560" y="21600"/>
                </a:lnTo>
                <a:cubicBezTo>
                  <a:pt x="18840" y="21600"/>
                  <a:pt x="18240" y="21147"/>
                  <a:pt x="17880" y="20392"/>
                </a:cubicBezTo>
                <a:cubicBezTo>
                  <a:pt x="16440" y="17220"/>
                  <a:pt x="13740" y="15029"/>
                  <a:pt x="10620" y="15029"/>
                </a:cubicBezTo>
                <a:cubicBezTo>
                  <a:pt x="7500" y="15029"/>
                  <a:pt x="4800" y="17144"/>
                  <a:pt x="3360" y="20392"/>
                </a:cubicBezTo>
                <a:cubicBezTo>
                  <a:pt x="3000" y="21147"/>
                  <a:pt x="2400" y="21600"/>
                  <a:pt x="1680" y="21600"/>
                </a:cubicBezTo>
                <a:lnTo>
                  <a:pt x="1560" y="21600"/>
                </a:lnTo>
                <a:cubicBezTo>
                  <a:pt x="720" y="21600"/>
                  <a:pt x="0" y="20694"/>
                  <a:pt x="0" y="19636"/>
                </a:cubicBezTo>
                <a:lnTo>
                  <a:pt x="0" y="1964"/>
                </a:lnTo>
                <a:cubicBezTo>
                  <a:pt x="0" y="906"/>
                  <a:pt x="720" y="0"/>
                  <a:pt x="1560" y="0"/>
                </a:cubicBezTo>
                <a:lnTo>
                  <a:pt x="19920" y="0"/>
                </a:lnTo>
                <a:cubicBezTo>
                  <a:pt x="20760" y="0"/>
                  <a:pt x="21480" y="906"/>
                  <a:pt x="21480" y="1964"/>
                </a:cubicBezTo>
                <a:lnTo>
                  <a:pt x="21480" y="19636"/>
                </a:lnTo>
                <a:cubicBezTo>
                  <a:pt x="21600" y="20769"/>
                  <a:pt x="20880" y="21600"/>
                  <a:pt x="20040" y="21600"/>
                </a:cubicBezTo>
                <a:close/>
              </a:path>
            </a:pathLst>
          </a:custGeom>
          <a:solidFill>
            <a:schemeClr val="accent6"/>
          </a:solidFill>
          <a:ln w="12700">
            <a:miter lim="400000"/>
          </a:ln>
        </p:spPr>
        <p:txBody>
          <a:bodyPr rot="0" spcFirstLastPara="0" vertOverflow="overflow" horzOverflow="overflow" vert="horz" wrap="square" lIns="28575" tIns="28575" rIns="28575" bIns="28575" numCol="1" spcCol="0" rtlCol="0" fromWordArt="0" anchor="t" anchorCtr="0" forceAA="0" compatLnSpc="1">
            <a:prstTxWarp prst="textNoShape">
              <a:avLst/>
            </a:prstTxWarp>
            <a:noAutofit/>
          </a:bodyPr>
          <a:lstStyle/>
          <a:p>
            <a:pPr algn="ctr"/>
            <a:r>
              <a:rPr lang="en-US" dirty="0">
                <a:solidFill>
                  <a:prstClr val="white"/>
                </a:solidFill>
                <a:latin typeface="Calibri" panose="020F0502020204030204"/>
              </a:rPr>
              <a:t>MRS </a:t>
            </a:r>
          </a:p>
          <a:p>
            <a:pPr algn="ctr"/>
            <a:r>
              <a:rPr lang="en-US" dirty="0">
                <a:solidFill>
                  <a:prstClr val="white"/>
                </a:solidFill>
                <a:latin typeface="Calibri" panose="020F0502020204030204"/>
              </a:rPr>
              <a:t>support</a:t>
            </a:r>
          </a:p>
        </p:txBody>
      </p:sp>
      <p:sp>
        <p:nvSpPr>
          <p:cNvPr id="30" name="Freeform: Shape 55">
            <a:extLst>
              <a:ext uri="{FF2B5EF4-FFF2-40B4-BE49-F238E27FC236}">
                <a16:creationId xmlns:a16="http://schemas.microsoft.com/office/drawing/2014/main" id="{0EBA2FB5-075D-4B46-8A0F-87B8DCCA3DB8}"/>
              </a:ext>
            </a:extLst>
          </p:cNvPr>
          <p:cNvSpPr/>
          <p:nvPr/>
        </p:nvSpPr>
        <p:spPr>
          <a:xfrm>
            <a:off x="1978842" y="3703436"/>
            <a:ext cx="2209563" cy="2436107"/>
          </a:xfrm>
          <a:custGeom>
            <a:avLst/>
            <a:gdLst>
              <a:gd name="connsiteX0" fmla="*/ 83157 w 1144802"/>
              <a:gd name="connsiteY0" fmla="*/ 0 h 1973727"/>
              <a:gd name="connsiteX1" fmla="*/ 86337 w 1144802"/>
              <a:gd name="connsiteY1" fmla="*/ 0 h 1973727"/>
              <a:gd name="connsiteX2" fmla="*/ 191860 w 1144802"/>
              <a:gd name="connsiteY2" fmla="*/ 60718 h 1973727"/>
              <a:gd name="connsiteX3" fmla="*/ 572401 w 1144802"/>
              <a:gd name="connsiteY3" fmla="*/ 278228 h 1973727"/>
              <a:gd name="connsiteX4" fmla="*/ 952942 w 1144802"/>
              <a:gd name="connsiteY4" fmla="*/ 60718 h 1973727"/>
              <a:gd name="connsiteX5" fmla="*/ 1061645 w 1144802"/>
              <a:gd name="connsiteY5" fmla="*/ 0 h 1973727"/>
              <a:gd name="connsiteX6" fmla="*/ 1144802 w 1144802"/>
              <a:gd name="connsiteY6" fmla="*/ 83105 h 1973727"/>
              <a:gd name="connsiteX7" fmla="*/ 1144802 w 1144802"/>
              <a:gd name="connsiteY7" fmla="*/ 272472 h 1973727"/>
              <a:gd name="connsiteX8" fmla="*/ 1144802 w 1144802"/>
              <a:gd name="connsiteY8" fmla="*/ 1701255 h 1973727"/>
              <a:gd name="connsiteX9" fmla="*/ 1144802 w 1144802"/>
              <a:gd name="connsiteY9" fmla="*/ 1890622 h 1973727"/>
              <a:gd name="connsiteX10" fmla="*/ 1061645 w 1144802"/>
              <a:gd name="connsiteY10" fmla="*/ 1973727 h 1973727"/>
              <a:gd name="connsiteX11" fmla="*/ 83157 w 1144802"/>
              <a:gd name="connsiteY11" fmla="*/ 1973727 h 1973727"/>
              <a:gd name="connsiteX12" fmla="*/ 0 w 1144802"/>
              <a:gd name="connsiteY12" fmla="*/ 1890622 h 1973727"/>
              <a:gd name="connsiteX13" fmla="*/ 0 w 1144802"/>
              <a:gd name="connsiteY13" fmla="*/ 1701255 h 1973727"/>
              <a:gd name="connsiteX14" fmla="*/ 0 w 1144802"/>
              <a:gd name="connsiteY14" fmla="*/ 272472 h 1973727"/>
              <a:gd name="connsiteX15" fmla="*/ 0 w 1144802"/>
              <a:gd name="connsiteY15" fmla="*/ 83105 h 1973727"/>
              <a:gd name="connsiteX16" fmla="*/ 83157 w 1144802"/>
              <a:gd name="connsiteY16" fmla="*/ 0 h 19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4802" h="1973727">
                <a:moveTo>
                  <a:pt x="83157" y="0"/>
                </a:moveTo>
                <a:lnTo>
                  <a:pt x="86337" y="0"/>
                </a:lnTo>
                <a:cubicBezTo>
                  <a:pt x="131122" y="0"/>
                  <a:pt x="169494" y="22387"/>
                  <a:pt x="191860" y="60718"/>
                </a:cubicBezTo>
                <a:cubicBezTo>
                  <a:pt x="268605" y="191901"/>
                  <a:pt x="409320" y="278228"/>
                  <a:pt x="572401" y="278228"/>
                </a:cubicBezTo>
                <a:cubicBezTo>
                  <a:pt x="735482" y="278228"/>
                  <a:pt x="876198" y="191901"/>
                  <a:pt x="952942" y="60718"/>
                </a:cubicBezTo>
                <a:cubicBezTo>
                  <a:pt x="975308" y="22387"/>
                  <a:pt x="1016913" y="0"/>
                  <a:pt x="1061645" y="0"/>
                </a:cubicBezTo>
                <a:cubicBezTo>
                  <a:pt x="1106430" y="0"/>
                  <a:pt x="1144802" y="38413"/>
                  <a:pt x="1144802" y="83105"/>
                </a:cubicBezTo>
                <a:lnTo>
                  <a:pt x="1144802" y="272472"/>
                </a:lnTo>
                <a:lnTo>
                  <a:pt x="1144802" y="1701255"/>
                </a:lnTo>
                <a:lnTo>
                  <a:pt x="1144802" y="1890622"/>
                </a:lnTo>
                <a:cubicBezTo>
                  <a:pt x="1144802" y="1935314"/>
                  <a:pt x="1106430" y="1973727"/>
                  <a:pt x="1061645" y="1973727"/>
                </a:cubicBezTo>
                <a:lnTo>
                  <a:pt x="83157" y="1973727"/>
                </a:lnTo>
                <a:cubicBezTo>
                  <a:pt x="38372" y="1973727"/>
                  <a:pt x="0" y="1935396"/>
                  <a:pt x="0" y="1890622"/>
                </a:cubicBezTo>
                <a:lnTo>
                  <a:pt x="0" y="1701255"/>
                </a:lnTo>
                <a:lnTo>
                  <a:pt x="0" y="272472"/>
                </a:lnTo>
                <a:lnTo>
                  <a:pt x="0" y="83105"/>
                </a:lnTo>
                <a:cubicBezTo>
                  <a:pt x="0" y="38413"/>
                  <a:pt x="38372" y="0"/>
                  <a:pt x="83157" y="0"/>
                </a:cubicBezTo>
                <a:close/>
              </a:path>
            </a:pathLst>
          </a:custGeom>
          <a:solidFill>
            <a:schemeClr val="bg2"/>
          </a:solidFill>
          <a:ln w="12700">
            <a:miter lim="400000"/>
          </a:ln>
        </p:spPr>
        <p:txBody>
          <a:bodyPr rot="0" spcFirstLastPara="0" vertOverflow="overflow" horzOverflow="overflow" vert="horz" wrap="square" lIns="68580" tIns="480060" rIns="68580" bIns="28575" numCol="1" spcCol="0" rtlCol="0" fromWordArt="0" anchor="b" anchorCtr="0" forceAA="0" compatLnSpc="1">
            <a:prstTxWarp prst="textNoShape">
              <a:avLst/>
            </a:prstTxWarp>
            <a:noAutofit/>
          </a:bodyPr>
          <a:lstStyle/>
          <a:p>
            <a:r>
              <a:rPr lang="en-US" sz="1000" noProof="1">
                <a:solidFill>
                  <a:prstClr val="black"/>
                </a:solidFill>
                <a:latin typeface="Calibri" panose="020F0502020204030204"/>
                <a:cs typeface="Arial" panose="020B0604020202020204" pitchFamily="34" charset="0"/>
              </a:rPr>
              <a:t>DSP supported the </a:t>
            </a:r>
            <a:r>
              <a:rPr lang="en-US" sz="1000" b="1" noProof="1">
                <a:solidFill>
                  <a:prstClr val="black"/>
                </a:solidFill>
                <a:latin typeface="Calibri" panose="020F0502020204030204"/>
                <a:cs typeface="Arial" panose="020B0604020202020204" pitchFamily="34" charset="0"/>
              </a:rPr>
              <a:t>EUSDR SK PCY </a:t>
            </a:r>
            <a:r>
              <a:rPr lang="en-US" sz="1000" noProof="1">
                <a:solidFill>
                  <a:prstClr val="black"/>
                </a:solidFill>
                <a:latin typeface="Calibri" panose="020F0502020204030204"/>
                <a:cs typeface="Arial" panose="020B0604020202020204" pitchFamily="34" charset="0"/>
              </a:rPr>
              <a:t>in organising an online NC meeting (01/2021), NC-PAC meeting (03/2021) and PAC informal consultation on EUSDR roadmaps (03/2021).</a:t>
            </a:r>
          </a:p>
          <a:p>
            <a:r>
              <a:rPr lang="en-US" sz="1000" b="1" noProof="1">
                <a:solidFill>
                  <a:prstClr val="black"/>
                </a:solidFill>
                <a:latin typeface="Calibri" panose="020F0502020204030204"/>
                <a:cs typeface="Arial" panose="020B0604020202020204" pitchFamily="34" charset="0"/>
              </a:rPr>
              <a:t>PACs </a:t>
            </a:r>
            <a:r>
              <a:rPr lang="en-US" sz="1000" noProof="1">
                <a:solidFill>
                  <a:prstClr val="black"/>
                </a:solidFill>
                <a:latin typeface="Calibri" panose="020F0502020204030204"/>
                <a:cs typeface="Arial" panose="020B0604020202020204" pitchFamily="34" charset="0"/>
              </a:rPr>
              <a:t>were supported by DSP in organising their online SG meetings (11&amp;12/2020) as well stakeholder meetings and/or WG meetings (upon request). </a:t>
            </a:r>
          </a:p>
          <a:p>
            <a:r>
              <a:rPr lang="en-US" sz="1000" noProof="1">
                <a:solidFill>
                  <a:prstClr val="black"/>
                </a:solidFill>
                <a:latin typeface="Calibri" panose="020F0502020204030204"/>
                <a:cs typeface="Arial" panose="020B0604020202020204" pitchFamily="34" charset="0"/>
              </a:rPr>
              <a:t>DSP technically supported the organisation of </a:t>
            </a:r>
            <a:r>
              <a:rPr lang="en-US" sz="1000" b="1" noProof="1">
                <a:solidFill>
                  <a:prstClr val="black"/>
                </a:solidFill>
                <a:latin typeface="Calibri" panose="020F0502020204030204"/>
                <a:cs typeface="Arial" panose="020B0604020202020204" pitchFamily="34" charset="0"/>
              </a:rPr>
              <a:t>EuroAccess </a:t>
            </a:r>
            <a:r>
              <a:rPr lang="en-US" sz="1000" noProof="1">
                <a:solidFill>
                  <a:prstClr val="black"/>
                </a:solidFill>
                <a:latin typeface="Calibri" panose="020F0502020204030204"/>
                <a:cs typeface="Arial" panose="020B0604020202020204" pitchFamily="34" charset="0"/>
              </a:rPr>
              <a:t>webinars for the funding tool</a:t>
            </a:r>
          </a:p>
        </p:txBody>
      </p:sp>
      <p:sp>
        <p:nvSpPr>
          <p:cNvPr id="31" name="Freeform: Shape 56">
            <a:extLst>
              <a:ext uri="{FF2B5EF4-FFF2-40B4-BE49-F238E27FC236}">
                <a16:creationId xmlns:a16="http://schemas.microsoft.com/office/drawing/2014/main" id="{EA7147D7-F2D7-4E2C-BC82-E812C4DA81A2}"/>
              </a:ext>
            </a:extLst>
          </p:cNvPr>
          <p:cNvSpPr/>
          <p:nvPr/>
        </p:nvSpPr>
        <p:spPr>
          <a:xfrm>
            <a:off x="4450428" y="3644735"/>
            <a:ext cx="1615195" cy="2494809"/>
          </a:xfrm>
          <a:custGeom>
            <a:avLst/>
            <a:gdLst>
              <a:gd name="connsiteX0" fmla="*/ 83157 w 1144802"/>
              <a:gd name="connsiteY0" fmla="*/ 0 h 1973727"/>
              <a:gd name="connsiteX1" fmla="*/ 86337 w 1144802"/>
              <a:gd name="connsiteY1" fmla="*/ 0 h 1973727"/>
              <a:gd name="connsiteX2" fmla="*/ 191860 w 1144802"/>
              <a:gd name="connsiteY2" fmla="*/ 60718 h 1973727"/>
              <a:gd name="connsiteX3" fmla="*/ 572401 w 1144802"/>
              <a:gd name="connsiteY3" fmla="*/ 278228 h 1973727"/>
              <a:gd name="connsiteX4" fmla="*/ 952942 w 1144802"/>
              <a:gd name="connsiteY4" fmla="*/ 60718 h 1973727"/>
              <a:gd name="connsiteX5" fmla="*/ 1061645 w 1144802"/>
              <a:gd name="connsiteY5" fmla="*/ 0 h 1973727"/>
              <a:gd name="connsiteX6" fmla="*/ 1144802 w 1144802"/>
              <a:gd name="connsiteY6" fmla="*/ 83105 h 1973727"/>
              <a:gd name="connsiteX7" fmla="*/ 1144802 w 1144802"/>
              <a:gd name="connsiteY7" fmla="*/ 272472 h 1973727"/>
              <a:gd name="connsiteX8" fmla="*/ 1144802 w 1144802"/>
              <a:gd name="connsiteY8" fmla="*/ 1701255 h 1973727"/>
              <a:gd name="connsiteX9" fmla="*/ 1144802 w 1144802"/>
              <a:gd name="connsiteY9" fmla="*/ 1890622 h 1973727"/>
              <a:gd name="connsiteX10" fmla="*/ 1061645 w 1144802"/>
              <a:gd name="connsiteY10" fmla="*/ 1973727 h 1973727"/>
              <a:gd name="connsiteX11" fmla="*/ 83157 w 1144802"/>
              <a:gd name="connsiteY11" fmla="*/ 1973727 h 1973727"/>
              <a:gd name="connsiteX12" fmla="*/ 0 w 1144802"/>
              <a:gd name="connsiteY12" fmla="*/ 1890622 h 1973727"/>
              <a:gd name="connsiteX13" fmla="*/ 0 w 1144802"/>
              <a:gd name="connsiteY13" fmla="*/ 1701255 h 1973727"/>
              <a:gd name="connsiteX14" fmla="*/ 0 w 1144802"/>
              <a:gd name="connsiteY14" fmla="*/ 272472 h 1973727"/>
              <a:gd name="connsiteX15" fmla="*/ 0 w 1144802"/>
              <a:gd name="connsiteY15" fmla="*/ 83105 h 1973727"/>
              <a:gd name="connsiteX16" fmla="*/ 83157 w 1144802"/>
              <a:gd name="connsiteY16" fmla="*/ 0 h 19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4802" h="1973727">
                <a:moveTo>
                  <a:pt x="83157" y="0"/>
                </a:moveTo>
                <a:lnTo>
                  <a:pt x="86337" y="0"/>
                </a:lnTo>
                <a:cubicBezTo>
                  <a:pt x="131122" y="0"/>
                  <a:pt x="169494" y="22387"/>
                  <a:pt x="191860" y="60718"/>
                </a:cubicBezTo>
                <a:cubicBezTo>
                  <a:pt x="268605" y="191901"/>
                  <a:pt x="409320" y="278228"/>
                  <a:pt x="572401" y="278228"/>
                </a:cubicBezTo>
                <a:cubicBezTo>
                  <a:pt x="735482" y="278228"/>
                  <a:pt x="876198" y="191901"/>
                  <a:pt x="952942" y="60718"/>
                </a:cubicBezTo>
                <a:cubicBezTo>
                  <a:pt x="975308" y="22387"/>
                  <a:pt x="1016913" y="0"/>
                  <a:pt x="1061645" y="0"/>
                </a:cubicBezTo>
                <a:cubicBezTo>
                  <a:pt x="1106430" y="0"/>
                  <a:pt x="1144802" y="38413"/>
                  <a:pt x="1144802" y="83105"/>
                </a:cubicBezTo>
                <a:lnTo>
                  <a:pt x="1144802" y="272472"/>
                </a:lnTo>
                <a:lnTo>
                  <a:pt x="1144802" y="1701255"/>
                </a:lnTo>
                <a:lnTo>
                  <a:pt x="1144802" y="1890622"/>
                </a:lnTo>
                <a:cubicBezTo>
                  <a:pt x="1144802" y="1935314"/>
                  <a:pt x="1106430" y="1973727"/>
                  <a:pt x="1061645" y="1973727"/>
                </a:cubicBezTo>
                <a:lnTo>
                  <a:pt x="83157" y="1973727"/>
                </a:lnTo>
                <a:cubicBezTo>
                  <a:pt x="38372" y="1973727"/>
                  <a:pt x="0" y="1935396"/>
                  <a:pt x="0" y="1890622"/>
                </a:cubicBezTo>
                <a:lnTo>
                  <a:pt x="0" y="1701255"/>
                </a:lnTo>
                <a:lnTo>
                  <a:pt x="0" y="272472"/>
                </a:lnTo>
                <a:lnTo>
                  <a:pt x="0" y="83105"/>
                </a:lnTo>
                <a:cubicBezTo>
                  <a:pt x="0" y="38413"/>
                  <a:pt x="38372" y="0"/>
                  <a:pt x="83157" y="0"/>
                </a:cubicBezTo>
                <a:close/>
              </a:path>
            </a:pathLst>
          </a:custGeom>
          <a:solidFill>
            <a:schemeClr val="bg2"/>
          </a:solidFill>
          <a:ln w="12700">
            <a:miter lim="400000"/>
          </a:ln>
        </p:spPr>
        <p:txBody>
          <a:bodyPr rot="0" spcFirstLastPara="0" vertOverflow="overflow" horzOverflow="overflow" vert="horz" wrap="square" lIns="68580" tIns="480060" rIns="68580" bIns="28575" numCol="1" spcCol="0" rtlCol="0" fromWordArt="0" anchor="b" anchorCtr="0" forceAA="0" compatLnSpc="1">
            <a:prstTxWarp prst="textNoShape">
              <a:avLst/>
            </a:prstTxWarp>
            <a:noAutofit/>
          </a:bodyPr>
          <a:lstStyle/>
          <a:p>
            <a:r>
              <a:rPr lang="en-GB" sz="1000" noProof="1">
                <a:solidFill>
                  <a:prstClr val="black"/>
                </a:solidFill>
                <a:latin typeface="Calibri" panose="020F0502020204030204"/>
                <a:cs typeface="Arial" panose="020B0604020202020204" pitchFamily="34" charset="0"/>
              </a:rPr>
              <a:t>The </a:t>
            </a:r>
            <a:r>
              <a:rPr lang="en-GB" sz="1000" b="1" noProof="1">
                <a:solidFill>
                  <a:prstClr val="black"/>
                </a:solidFill>
                <a:latin typeface="Calibri" panose="020F0502020204030204"/>
                <a:cs typeface="Arial" panose="020B0604020202020204" pitchFamily="34" charset="0"/>
              </a:rPr>
              <a:t>Needs Assessment </a:t>
            </a:r>
            <a:r>
              <a:rPr lang="en-GB" sz="1000" noProof="1">
                <a:solidFill>
                  <a:prstClr val="black"/>
                </a:solidFill>
                <a:latin typeface="Calibri" panose="020F0502020204030204"/>
                <a:cs typeface="Arial" panose="020B0604020202020204" pitchFamily="34" charset="0"/>
              </a:rPr>
              <a:t>for closer cooperation in SGs to enhance the participation of the different stakeholder groups of the EUSDR participating states was published in 02/2021. The </a:t>
            </a:r>
            <a:r>
              <a:rPr lang="en-GB" sz="1000" b="1" noProof="1">
                <a:solidFill>
                  <a:prstClr val="black"/>
                </a:solidFill>
                <a:latin typeface="Calibri" panose="020F0502020204030204"/>
                <a:cs typeface="Arial" panose="020B0604020202020204" pitchFamily="34" charset="0"/>
              </a:rPr>
              <a:t>EUSDR Implementation Report 2019 </a:t>
            </a:r>
            <a:r>
              <a:rPr lang="en-GB" sz="1000" noProof="1">
                <a:solidFill>
                  <a:prstClr val="black"/>
                </a:solidFill>
                <a:latin typeface="Calibri" panose="020F0502020204030204"/>
                <a:cs typeface="Arial" panose="020B0604020202020204" pitchFamily="34" charset="0"/>
              </a:rPr>
              <a:t>on EUSDR activities and key priorities was published in 12/2020.</a:t>
            </a:r>
          </a:p>
          <a:p>
            <a:pPr marL="171450" indent="-171450">
              <a:buFont typeface="Wingdings" panose="05000000000000000000" pitchFamily="2" charset="2"/>
              <a:buChar char="à"/>
            </a:pPr>
            <a:r>
              <a:rPr lang="de-AT" sz="1000" noProof="1">
                <a:solidFill>
                  <a:prstClr val="black"/>
                </a:solidFill>
                <a:latin typeface="Calibri" panose="020F0502020204030204"/>
                <a:cs typeface="Arial" panose="020B0604020202020204" pitchFamily="34" charset="0"/>
                <a:hlinkClick r:id="rId3"/>
              </a:rPr>
              <a:t>www.danube-region.eu</a:t>
            </a:r>
            <a:r>
              <a:rPr lang="de-AT" sz="1000" noProof="1">
                <a:solidFill>
                  <a:prstClr val="black"/>
                </a:solidFill>
                <a:latin typeface="Calibri" panose="020F0502020204030204"/>
                <a:cs typeface="Arial" panose="020B0604020202020204" pitchFamily="34" charset="0"/>
              </a:rPr>
              <a:t>     </a:t>
            </a:r>
            <a:endParaRPr lang="en-GB" sz="1000" noProof="1">
              <a:solidFill>
                <a:prstClr val="black"/>
              </a:solidFill>
              <a:latin typeface="Calibri" panose="020F0502020204030204"/>
              <a:cs typeface="Arial" panose="020B0604020202020204" pitchFamily="34" charset="0"/>
            </a:endParaRPr>
          </a:p>
        </p:txBody>
      </p:sp>
      <p:sp>
        <p:nvSpPr>
          <p:cNvPr id="32" name="Freeform: Shape 57">
            <a:extLst>
              <a:ext uri="{FF2B5EF4-FFF2-40B4-BE49-F238E27FC236}">
                <a16:creationId xmlns:a16="http://schemas.microsoft.com/office/drawing/2014/main" id="{D4103412-A0D3-4A01-9403-8023C6000C39}"/>
              </a:ext>
            </a:extLst>
          </p:cNvPr>
          <p:cNvSpPr/>
          <p:nvPr/>
        </p:nvSpPr>
        <p:spPr>
          <a:xfrm>
            <a:off x="6335328" y="3642939"/>
            <a:ext cx="1530468" cy="2793486"/>
          </a:xfrm>
          <a:custGeom>
            <a:avLst/>
            <a:gdLst>
              <a:gd name="connsiteX0" fmla="*/ 83157 w 1144802"/>
              <a:gd name="connsiteY0" fmla="*/ 0 h 1973727"/>
              <a:gd name="connsiteX1" fmla="*/ 86337 w 1144802"/>
              <a:gd name="connsiteY1" fmla="*/ 0 h 1973727"/>
              <a:gd name="connsiteX2" fmla="*/ 191860 w 1144802"/>
              <a:gd name="connsiteY2" fmla="*/ 60718 h 1973727"/>
              <a:gd name="connsiteX3" fmla="*/ 572401 w 1144802"/>
              <a:gd name="connsiteY3" fmla="*/ 278228 h 1973727"/>
              <a:gd name="connsiteX4" fmla="*/ 952942 w 1144802"/>
              <a:gd name="connsiteY4" fmla="*/ 60718 h 1973727"/>
              <a:gd name="connsiteX5" fmla="*/ 1061645 w 1144802"/>
              <a:gd name="connsiteY5" fmla="*/ 0 h 1973727"/>
              <a:gd name="connsiteX6" fmla="*/ 1144802 w 1144802"/>
              <a:gd name="connsiteY6" fmla="*/ 83105 h 1973727"/>
              <a:gd name="connsiteX7" fmla="*/ 1144802 w 1144802"/>
              <a:gd name="connsiteY7" fmla="*/ 272472 h 1973727"/>
              <a:gd name="connsiteX8" fmla="*/ 1144802 w 1144802"/>
              <a:gd name="connsiteY8" fmla="*/ 1701255 h 1973727"/>
              <a:gd name="connsiteX9" fmla="*/ 1144802 w 1144802"/>
              <a:gd name="connsiteY9" fmla="*/ 1890622 h 1973727"/>
              <a:gd name="connsiteX10" fmla="*/ 1061645 w 1144802"/>
              <a:gd name="connsiteY10" fmla="*/ 1973727 h 1973727"/>
              <a:gd name="connsiteX11" fmla="*/ 83157 w 1144802"/>
              <a:gd name="connsiteY11" fmla="*/ 1973727 h 1973727"/>
              <a:gd name="connsiteX12" fmla="*/ 0 w 1144802"/>
              <a:gd name="connsiteY12" fmla="*/ 1890622 h 1973727"/>
              <a:gd name="connsiteX13" fmla="*/ 0 w 1144802"/>
              <a:gd name="connsiteY13" fmla="*/ 1701255 h 1973727"/>
              <a:gd name="connsiteX14" fmla="*/ 0 w 1144802"/>
              <a:gd name="connsiteY14" fmla="*/ 272472 h 1973727"/>
              <a:gd name="connsiteX15" fmla="*/ 0 w 1144802"/>
              <a:gd name="connsiteY15" fmla="*/ 83105 h 1973727"/>
              <a:gd name="connsiteX16" fmla="*/ 83157 w 1144802"/>
              <a:gd name="connsiteY16" fmla="*/ 0 h 19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4802" h="1973727">
                <a:moveTo>
                  <a:pt x="83157" y="0"/>
                </a:moveTo>
                <a:lnTo>
                  <a:pt x="86337" y="0"/>
                </a:lnTo>
                <a:cubicBezTo>
                  <a:pt x="131122" y="0"/>
                  <a:pt x="169494" y="22387"/>
                  <a:pt x="191860" y="60718"/>
                </a:cubicBezTo>
                <a:cubicBezTo>
                  <a:pt x="268605" y="191901"/>
                  <a:pt x="409320" y="278228"/>
                  <a:pt x="572401" y="278228"/>
                </a:cubicBezTo>
                <a:cubicBezTo>
                  <a:pt x="735482" y="278228"/>
                  <a:pt x="876198" y="191901"/>
                  <a:pt x="952942" y="60718"/>
                </a:cubicBezTo>
                <a:cubicBezTo>
                  <a:pt x="975308" y="22387"/>
                  <a:pt x="1016913" y="0"/>
                  <a:pt x="1061645" y="0"/>
                </a:cubicBezTo>
                <a:cubicBezTo>
                  <a:pt x="1106430" y="0"/>
                  <a:pt x="1144802" y="38413"/>
                  <a:pt x="1144802" y="83105"/>
                </a:cubicBezTo>
                <a:lnTo>
                  <a:pt x="1144802" y="272472"/>
                </a:lnTo>
                <a:lnTo>
                  <a:pt x="1144802" y="1701255"/>
                </a:lnTo>
                <a:lnTo>
                  <a:pt x="1144802" y="1890622"/>
                </a:lnTo>
                <a:cubicBezTo>
                  <a:pt x="1144802" y="1935314"/>
                  <a:pt x="1106430" y="1973727"/>
                  <a:pt x="1061645" y="1973727"/>
                </a:cubicBezTo>
                <a:lnTo>
                  <a:pt x="83157" y="1973727"/>
                </a:lnTo>
                <a:cubicBezTo>
                  <a:pt x="38372" y="1973727"/>
                  <a:pt x="0" y="1935396"/>
                  <a:pt x="0" y="1890622"/>
                </a:cubicBezTo>
                <a:lnTo>
                  <a:pt x="0" y="1701255"/>
                </a:lnTo>
                <a:lnTo>
                  <a:pt x="0" y="272472"/>
                </a:lnTo>
                <a:lnTo>
                  <a:pt x="0" y="83105"/>
                </a:lnTo>
                <a:cubicBezTo>
                  <a:pt x="0" y="38413"/>
                  <a:pt x="38372" y="0"/>
                  <a:pt x="83157" y="0"/>
                </a:cubicBezTo>
                <a:close/>
              </a:path>
            </a:pathLst>
          </a:custGeom>
          <a:solidFill>
            <a:schemeClr val="bg2"/>
          </a:solidFill>
          <a:ln w="12700">
            <a:miter lim="400000"/>
          </a:ln>
        </p:spPr>
        <p:txBody>
          <a:bodyPr rot="0" spcFirstLastPara="0" vertOverflow="overflow" horzOverflow="overflow" vert="horz" wrap="square" lIns="68580" tIns="480060" rIns="68580" bIns="28575" numCol="1" spcCol="0" rtlCol="0" fromWordArt="0" anchor="b" anchorCtr="0" forceAA="0" compatLnSpc="1">
            <a:prstTxWarp prst="textNoShape">
              <a:avLst/>
            </a:prstTxWarp>
            <a:noAutofit/>
          </a:bodyPr>
          <a:lstStyle/>
          <a:p>
            <a:r>
              <a:rPr lang="en-US" sz="1000" noProof="1">
                <a:solidFill>
                  <a:prstClr val="black"/>
                </a:solidFill>
                <a:latin typeface="Calibri" panose="020F0502020204030204"/>
                <a:cs typeface="Arial" panose="020B0604020202020204" pitchFamily="34" charset="0"/>
              </a:rPr>
              <a:t>DSP is the coordinating and connecting structure between countries &amp; key implementers of the EUSDR acting as a </a:t>
            </a:r>
            <a:r>
              <a:rPr lang="en-US" sz="1000" b="1" noProof="1">
                <a:solidFill>
                  <a:prstClr val="black"/>
                </a:solidFill>
                <a:latin typeface="Calibri" panose="020F0502020204030204"/>
                <a:cs typeface="Arial" panose="020B0604020202020204" pitchFamily="34" charset="0"/>
              </a:rPr>
              <a:t>communication hub</a:t>
            </a:r>
            <a:r>
              <a:rPr lang="en-US" sz="1000" noProof="1">
                <a:solidFill>
                  <a:prstClr val="black"/>
                </a:solidFill>
                <a:latin typeface="Calibri" panose="020F0502020204030204"/>
                <a:cs typeface="Arial" panose="020B0604020202020204" pitchFamily="34" charset="0"/>
              </a:rPr>
              <a:t>. DSP supported the </a:t>
            </a:r>
            <a:r>
              <a:rPr lang="en-US" sz="1000" b="1" noProof="1">
                <a:solidFill>
                  <a:prstClr val="black"/>
                </a:solidFill>
                <a:latin typeface="Calibri" panose="020F0502020204030204"/>
                <a:cs typeface="Arial" panose="020B0604020202020204" pitchFamily="34" charset="0"/>
              </a:rPr>
              <a:t>EUSDR SK PCY </a:t>
            </a:r>
            <a:r>
              <a:rPr lang="en-US" sz="1000" noProof="1">
                <a:solidFill>
                  <a:prstClr val="black"/>
                </a:solidFill>
                <a:latin typeface="Calibri" panose="020F0502020204030204"/>
                <a:cs typeface="Arial" panose="020B0604020202020204" pitchFamily="34" charset="0"/>
              </a:rPr>
              <a:t>in preparing the further Embedding process and Discussion Paper .</a:t>
            </a:r>
          </a:p>
        </p:txBody>
      </p:sp>
      <p:sp>
        <p:nvSpPr>
          <p:cNvPr id="33" name="Freeform: Shape 58">
            <a:extLst>
              <a:ext uri="{FF2B5EF4-FFF2-40B4-BE49-F238E27FC236}">
                <a16:creationId xmlns:a16="http://schemas.microsoft.com/office/drawing/2014/main" id="{9A309AE8-84FD-4456-87FC-DE8DEC7F2389}"/>
              </a:ext>
            </a:extLst>
          </p:cNvPr>
          <p:cNvSpPr/>
          <p:nvPr/>
        </p:nvSpPr>
        <p:spPr>
          <a:xfrm>
            <a:off x="8068269" y="3642939"/>
            <a:ext cx="2292183" cy="2793487"/>
          </a:xfrm>
          <a:custGeom>
            <a:avLst/>
            <a:gdLst>
              <a:gd name="connsiteX0" fmla="*/ 83157 w 1144802"/>
              <a:gd name="connsiteY0" fmla="*/ 0 h 1973727"/>
              <a:gd name="connsiteX1" fmla="*/ 86337 w 1144802"/>
              <a:gd name="connsiteY1" fmla="*/ 0 h 1973727"/>
              <a:gd name="connsiteX2" fmla="*/ 191860 w 1144802"/>
              <a:gd name="connsiteY2" fmla="*/ 60718 h 1973727"/>
              <a:gd name="connsiteX3" fmla="*/ 572401 w 1144802"/>
              <a:gd name="connsiteY3" fmla="*/ 278228 h 1973727"/>
              <a:gd name="connsiteX4" fmla="*/ 952942 w 1144802"/>
              <a:gd name="connsiteY4" fmla="*/ 60718 h 1973727"/>
              <a:gd name="connsiteX5" fmla="*/ 1061645 w 1144802"/>
              <a:gd name="connsiteY5" fmla="*/ 0 h 1973727"/>
              <a:gd name="connsiteX6" fmla="*/ 1144802 w 1144802"/>
              <a:gd name="connsiteY6" fmla="*/ 83105 h 1973727"/>
              <a:gd name="connsiteX7" fmla="*/ 1144802 w 1144802"/>
              <a:gd name="connsiteY7" fmla="*/ 272472 h 1973727"/>
              <a:gd name="connsiteX8" fmla="*/ 1144802 w 1144802"/>
              <a:gd name="connsiteY8" fmla="*/ 1701255 h 1973727"/>
              <a:gd name="connsiteX9" fmla="*/ 1144802 w 1144802"/>
              <a:gd name="connsiteY9" fmla="*/ 1890622 h 1973727"/>
              <a:gd name="connsiteX10" fmla="*/ 1061645 w 1144802"/>
              <a:gd name="connsiteY10" fmla="*/ 1973727 h 1973727"/>
              <a:gd name="connsiteX11" fmla="*/ 83157 w 1144802"/>
              <a:gd name="connsiteY11" fmla="*/ 1973727 h 1973727"/>
              <a:gd name="connsiteX12" fmla="*/ 0 w 1144802"/>
              <a:gd name="connsiteY12" fmla="*/ 1890622 h 1973727"/>
              <a:gd name="connsiteX13" fmla="*/ 0 w 1144802"/>
              <a:gd name="connsiteY13" fmla="*/ 1701255 h 1973727"/>
              <a:gd name="connsiteX14" fmla="*/ 0 w 1144802"/>
              <a:gd name="connsiteY14" fmla="*/ 272472 h 1973727"/>
              <a:gd name="connsiteX15" fmla="*/ 0 w 1144802"/>
              <a:gd name="connsiteY15" fmla="*/ 83105 h 1973727"/>
              <a:gd name="connsiteX16" fmla="*/ 83157 w 1144802"/>
              <a:gd name="connsiteY16" fmla="*/ 0 h 19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4802" h="1973727">
                <a:moveTo>
                  <a:pt x="83157" y="0"/>
                </a:moveTo>
                <a:lnTo>
                  <a:pt x="86337" y="0"/>
                </a:lnTo>
                <a:cubicBezTo>
                  <a:pt x="131122" y="0"/>
                  <a:pt x="169494" y="22387"/>
                  <a:pt x="191860" y="60718"/>
                </a:cubicBezTo>
                <a:cubicBezTo>
                  <a:pt x="268605" y="191901"/>
                  <a:pt x="409320" y="278228"/>
                  <a:pt x="572401" y="278228"/>
                </a:cubicBezTo>
                <a:cubicBezTo>
                  <a:pt x="735482" y="278228"/>
                  <a:pt x="876198" y="191901"/>
                  <a:pt x="952942" y="60718"/>
                </a:cubicBezTo>
                <a:cubicBezTo>
                  <a:pt x="975308" y="22387"/>
                  <a:pt x="1016913" y="0"/>
                  <a:pt x="1061645" y="0"/>
                </a:cubicBezTo>
                <a:cubicBezTo>
                  <a:pt x="1106430" y="0"/>
                  <a:pt x="1144802" y="38413"/>
                  <a:pt x="1144802" y="83105"/>
                </a:cubicBezTo>
                <a:lnTo>
                  <a:pt x="1144802" y="272472"/>
                </a:lnTo>
                <a:lnTo>
                  <a:pt x="1144802" y="1701255"/>
                </a:lnTo>
                <a:lnTo>
                  <a:pt x="1144802" y="1890622"/>
                </a:lnTo>
                <a:cubicBezTo>
                  <a:pt x="1144802" y="1935314"/>
                  <a:pt x="1106430" y="1973727"/>
                  <a:pt x="1061645" y="1973727"/>
                </a:cubicBezTo>
                <a:lnTo>
                  <a:pt x="83157" y="1973727"/>
                </a:lnTo>
                <a:cubicBezTo>
                  <a:pt x="38372" y="1973727"/>
                  <a:pt x="0" y="1935396"/>
                  <a:pt x="0" y="1890622"/>
                </a:cubicBezTo>
                <a:lnTo>
                  <a:pt x="0" y="1701255"/>
                </a:lnTo>
                <a:lnTo>
                  <a:pt x="0" y="272472"/>
                </a:lnTo>
                <a:lnTo>
                  <a:pt x="0" y="83105"/>
                </a:lnTo>
                <a:cubicBezTo>
                  <a:pt x="0" y="38413"/>
                  <a:pt x="38372" y="0"/>
                  <a:pt x="83157" y="0"/>
                </a:cubicBezTo>
                <a:close/>
              </a:path>
            </a:pathLst>
          </a:custGeom>
          <a:solidFill>
            <a:schemeClr val="bg2"/>
          </a:solidFill>
          <a:ln w="12700">
            <a:miter lim="400000"/>
          </a:ln>
        </p:spPr>
        <p:txBody>
          <a:bodyPr rot="0" spcFirstLastPara="0" vertOverflow="overflow" horzOverflow="overflow" vert="horz" wrap="square" lIns="68580" tIns="480060" rIns="68580" bIns="28575" numCol="1" spcCol="0" rtlCol="0" fromWordArt="0" anchor="b" anchorCtr="0" forceAA="0" compatLnSpc="1">
            <a:prstTxWarp prst="textNoShape">
              <a:avLst/>
            </a:prstTxWarp>
            <a:noAutofit/>
          </a:bodyPr>
          <a:lstStyle/>
          <a:p>
            <a:r>
              <a:rPr lang="en-US" sz="1000" noProof="1">
                <a:solidFill>
                  <a:prstClr val="black"/>
                </a:solidFill>
                <a:latin typeface="Calibri" panose="020F0502020204030204"/>
                <a:cs typeface="Arial" panose="020B0604020202020204" pitchFamily="34" charset="0"/>
              </a:rPr>
              <a:t>DSP provides on a regular basis </a:t>
            </a:r>
            <a:r>
              <a:rPr lang="en-US" sz="1000" b="1" noProof="1">
                <a:solidFill>
                  <a:prstClr val="black"/>
                </a:solidFill>
                <a:latin typeface="Calibri" panose="020F0502020204030204"/>
                <a:cs typeface="Arial" panose="020B0604020202020204" pitchFamily="34" charset="0"/>
              </a:rPr>
              <a:t>information about MRS </a:t>
            </a:r>
            <a:r>
              <a:rPr lang="en-US" sz="1000" noProof="1">
                <a:solidFill>
                  <a:prstClr val="black"/>
                </a:solidFill>
                <a:latin typeface="Calibri" panose="020F0502020204030204"/>
                <a:cs typeface="Arial" panose="020B0604020202020204" pitchFamily="34" charset="0"/>
              </a:rPr>
              <a:t>(NC/PAC and NC-PAC meetings) and participated with the </a:t>
            </a:r>
            <a:r>
              <a:rPr lang="en-US" sz="1000" b="1" noProof="1">
                <a:solidFill>
                  <a:prstClr val="black"/>
                </a:solidFill>
                <a:latin typeface="Calibri" panose="020F0502020204030204"/>
                <a:cs typeface="Arial" panose="020B0604020202020204" pitchFamily="34" charset="0"/>
              </a:rPr>
              <a:t>EUSDR SK PCY </a:t>
            </a:r>
            <a:r>
              <a:rPr lang="en-US" sz="1000" noProof="1">
                <a:solidFill>
                  <a:prstClr val="black"/>
                </a:solidFill>
                <a:latin typeface="Calibri" panose="020F0502020204030204"/>
                <a:cs typeface="Arial" panose="020B0604020202020204" pitchFamily="34" charset="0"/>
              </a:rPr>
              <a:t>in the 4</a:t>
            </a:r>
            <a:r>
              <a:rPr lang="en-US" sz="1000" baseline="30000" noProof="1">
                <a:solidFill>
                  <a:prstClr val="black"/>
                </a:solidFill>
                <a:latin typeface="Calibri" panose="020F0502020204030204"/>
                <a:cs typeface="Arial" panose="020B0604020202020204" pitchFamily="34" charset="0"/>
              </a:rPr>
              <a:t>th</a:t>
            </a:r>
            <a:r>
              <a:rPr lang="en-US" sz="1000" noProof="1">
                <a:solidFill>
                  <a:prstClr val="black"/>
                </a:solidFill>
                <a:latin typeface="Calibri" panose="020F0502020204030204"/>
                <a:cs typeface="Arial" panose="020B0604020202020204" pitchFamily="34" charset="0"/>
              </a:rPr>
              <a:t> meeting of the </a:t>
            </a:r>
            <a:r>
              <a:rPr lang="en-US" sz="1000" b="1" noProof="1">
                <a:solidFill>
                  <a:prstClr val="black"/>
                </a:solidFill>
                <a:latin typeface="Calibri" panose="020F0502020204030204"/>
                <a:cs typeface="Arial" panose="020B0604020202020204" pitchFamily="34" charset="0"/>
              </a:rPr>
              <a:t>MRS TRIO PCY</a:t>
            </a:r>
            <a:r>
              <a:rPr lang="en-US" sz="1000" noProof="1">
                <a:solidFill>
                  <a:prstClr val="black"/>
                </a:solidFill>
                <a:latin typeface="Calibri" panose="020F0502020204030204"/>
                <a:cs typeface="Arial" panose="020B0604020202020204" pitchFamily="34" charset="0"/>
              </a:rPr>
              <a:t> (03/2021). The DSP actively supported the 2</a:t>
            </a:r>
            <a:r>
              <a:rPr lang="en-US" sz="1000" baseline="30000" noProof="1">
                <a:solidFill>
                  <a:prstClr val="black"/>
                </a:solidFill>
                <a:latin typeface="Calibri" panose="020F0502020204030204"/>
                <a:cs typeface="Arial" panose="020B0604020202020204" pitchFamily="34" charset="0"/>
              </a:rPr>
              <a:t>nd</a:t>
            </a:r>
            <a:r>
              <a:rPr lang="en-US" sz="1000" noProof="1">
                <a:solidFill>
                  <a:prstClr val="black"/>
                </a:solidFill>
                <a:latin typeface="Calibri" panose="020F0502020204030204"/>
                <a:cs typeface="Arial" panose="020B0604020202020204" pitchFamily="34" charset="0"/>
              </a:rPr>
              <a:t> </a:t>
            </a:r>
            <a:r>
              <a:rPr lang="en-US" sz="1000" b="1" noProof="1">
                <a:solidFill>
                  <a:prstClr val="black"/>
                </a:solidFill>
                <a:latin typeface="Calibri" panose="020F0502020204030204"/>
                <a:cs typeface="Arial" panose="020B0604020202020204" pitchFamily="34" charset="0"/>
              </a:rPr>
              <a:t>EU MRS WEEK </a:t>
            </a:r>
            <a:r>
              <a:rPr lang="en-US" sz="1000" noProof="1">
                <a:solidFill>
                  <a:prstClr val="black"/>
                </a:solidFill>
                <a:latin typeface="Calibri" panose="020F0502020204030204"/>
                <a:cs typeface="Arial" panose="020B0604020202020204" pitchFamily="34" charset="0"/>
              </a:rPr>
              <a:t>organised by the EC (03/2021) e.g. in the Cross embedding NDICI workshop.</a:t>
            </a:r>
          </a:p>
          <a:p>
            <a:r>
              <a:rPr lang="en-US" sz="1000" noProof="1">
                <a:solidFill>
                  <a:prstClr val="black"/>
                </a:solidFill>
                <a:latin typeface="Calibri" panose="020F0502020204030204"/>
                <a:cs typeface="Arial" panose="020B0604020202020204" pitchFamily="34" charset="0"/>
              </a:rPr>
              <a:t>In addition DSP is member of the </a:t>
            </a:r>
            <a:r>
              <a:rPr lang="en-US" sz="1000" b="1" noProof="1">
                <a:solidFill>
                  <a:prstClr val="black"/>
                </a:solidFill>
                <a:latin typeface="Calibri" panose="020F0502020204030204"/>
                <a:cs typeface="Arial" panose="020B0604020202020204" pitchFamily="34" charset="0"/>
                <a:sym typeface="Wingdings" panose="05000000000000000000" pitchFamily="2" charset="2"/>
              </a:rPr>
              <a:t>INTERACT Working Group </a:t>
            </a:r>
            <a:r>
              <a:rPr lang="en-US" sz="1000" noProof="1">
                <a:solidFill>
                  <a:prstClr val="black"/>
                </a:solidFill>
                <a:latin typeface="Calibri" panose="020F0502020204030204"/>
                <a:cs typeface="Arial" panose="020B0604020202020204" pitchFamily="34" charset="0"/>
                <a:sym typeface="Wingdings" panose="05000000000000000000" pitchFamily="2" charset="2"/>
              </a:rPr>
              <a:t>(and its sub-WGs)</a:t>
            </a:r>
            <a:r>
              <a:rPr lang="en-US" sz="1000" b="1" noProof="1">
                <a:solidFill>
                  <a:prstClr val="black"/>
                </a:solidFill>
                <a:latin typeface="Calibri" panose="020F0502020204030204"/>
                <a:cs typeface="Arial" panose="020B0604020202020204" pitchFamily="34" charset="0"/>
                <a:sym typeface="Wingdings" panose="05000000000000000000" pitchFamily="2" charset="2"/>
              </a:rPr>
              <a:t> </a:t>
            </a:r>
            <a:r>
              <a:rPr lang="en-US" sz="1000" noProof="1">
                <a:solidFill>
                  <a:prstClr val="black"/>
                </a:solidFill>
                <a:latin typeface="Calibri" panose="020F0502020204030204"/>
                <a:cs typeface="Arial" panose="020B0604020202020204" pitchFamily="34" charset="0"/>
                <a:sym typeface="Wingdings" panose="05000000000000000000" pitchFamily="2" charset="2"/>
              </a:rPr>
              <a:t>including the regular exchange with other MRS in regards of the embedding process.</a:t>
            </a:r>
          </a:p>
        </p:txBody>
      </p:sp>
      <p:pic>
        <p:nvPicPr>
          <p:cNvPr id="2" name="Grafik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7972" y="2983436"/>
            <a:ext cx="720000" cy="720000"/>
          </a:xfrm>
          <a:prstGeom prst="rect">
            <a:avLst/>
          </a:prstGeom>
        </p:spPr>
      </p:pic>
      <p:pic>
        <p:nvPicPr>
          <p:cNvPr id="39" name="Grafik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1100" y="2932490"/>
            <a:ext cx="720000" cy="720000"/>
          </a:xfrm>
          <a:prstGeom prst="rect">
            <a:avLst/>
          </a:prstGeom>
        </p:spPr>
      </p:pic>
      <p:pic>
        <p:nvPicPr>
          <p:cNvPr id="4" name="Grafik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19902" y="2932490"/>
            <a:ext cx="720000" cy="720000"/>
          </a:xfrm>
          <a:prstGeom prst="rect">
            <a:avLst/>
          </a:prstGeom>
        </p:spPr>
      </p:pic>
      <p:pic>
        <p:nvPicPr>
          <p:cNvPr id="7" name="Grafik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80568" y="2936256"/>
            <a:ext cx="720000" cy="720000"/>
          </a:xfrm>
          <a:prstGeom prst="rect">
            <a:avLst/>
          </a:prstGeom>
        </p:spPr>
      </p:pic>
    </p:spTree>
    <p:extLst>
      <p:ext uri="{BB962C8B-B14F-4D97-AF65-F5344CB8AC3E}">
        <p14:creationId xmlns:p14="http://schemas.microsoft.com/office/powerpoint/2010/main" val="1344844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47931" y="1340958"/>
            <a:ext cx="11341100" cy="1044353"/>
          </a:xfrm>
        </p:spPr>
        <p:txBody>
          <a:bodyPr>
            <a:normAutofit/>
          </a:bodyPr>
          <a:lstStyle/>
          <a:p>
            <a:r>
              <a:rPr lang="en-GB" dirty="0"/>
              <a:t>a. SUPPORT FOR PACS, NCS &amp; EUSDR PCY</a:t>
            </a:r>
          </a:p>
        </p:txBody>
      </p:sp>
      <p:sp>
        <p:nvSpPr>
          <p:cNvPr id="3" name="Inhaltsplatzhalter 2"/>
          <p:cNvSpPr>
            <a:spLocks noGrp="1"/>
          </p:cNvSpPr>
          <p:nvPr>
            <p:ph idx="1"/>
          </p:nvPr>
        </p:nvSpPr>
        <p:spPr>
          <a:xfrm>
            <a:off x="247931" y="2361143"/>
            <a:ext cx="11341100" cy="4336637"/>
          </a:xfrm>
        </p:spPr>
        <p:txBody>
          <a:bodyPr/>
          <a:lstStyle/>
          <a:p>
            <a:r>
              <a:rPr lang="en-GB" dirty="0"/>
              <a:t>Needs Assessment on the engagement in Steering Groups (SGs)</a:t>
            </a:r>
          </a:p>
        </p:txBody>
      </p:sp>
      <p:pic>
        <p:nvPicPr>
          <p:cNvPr id="4" name="Grafik 3"/>
          <p:cNvPicPr>
            <a:picLocks noChangeAspect="1"/>
          </p:cNvPicPr>
          <p:nvPr/>
        </p:nvPicPr>
        <p:blipFill>
          <a:blip r:embed="rId2"/>
          <a:stretch>
            <a:fillRect/>
          </a:stretch>
        </p:blipFill>
        <p:spPr>
          <a:xfrm>
            <a:off x="2017330" y="3161630"/>
            <a:ext cx="2501892" cy="3499610"/>
          </a:xfrm>
          <a:prstGeom prst="rect">
            <a:avLst/>
          </a:prstGeom>
        </p:spPr>
      </p:pic>
      <p:pic>
        <p:nvPicPr>
          <p:cNvPr id="5" name="Grafik 4"/>
          <p:cNvPicPr>
            <a:picLocks noChangeAspect="1"/>
          </p:cNvPicPr>
          <p:nvPr/>
        </p:nvPicPr>
        <p:blipFill>
          <a:blip r:embed="rId2"/>
          <a:stretch>
            <a:fillRect/>
          </a:stretch>
        </p:blipFill>
        <p:spPr>
          <a:xfrm>
            <a:off x="1891806" y="3161630"/>
            <a:ext cx="2501892" cy="3499610"/>
          </a:xfrm>
          <a:prstGeom prst="rect">
            <a:avLst/>
          </a:prstGeom>
        </p:spPr>
      </p:pic>
      <p:pic>
        <p:nvPicPr>
          <p:cNvPr id="7" name="Grafik 6"/>
          <p:cNvPicPr>
            <a:picLocks noChangeAspect="1"/>
          </p:cNvPicPr>
          <p:nvPr/>
        </p:nvPicPr>
        <p:blipFill>
          <a:blip r:embed="rId2"/>
          <a:stretch>
            <a:fillRect/>
          </a:stretch>
        </p:blipFill>
        <p:spPr>
          <a:xfrm>
            <a:off x="1742430" y="3161630"/>
            <a:ext cx="2501892" cy="3499610"/>
          </a:xfrm>
          <a:prstGeom prst="rect">
            <a:avLst/>
          </a:prstGeom>
        </p:spPr>
      </p:pic>
      <p:pic>
        <p:nvPicPr>
          <p:cNvPr id="8" name="Grafik 7"/>
          <p:cNvPicPr>
            <a:picLocks noChangeAspect="1"/>
          </p:cNvPicPr>
          <p:nvPr/>
        </p:nvPicPr>
        <p:blipFill>
          <a:blip r:embed="rId2"/>
          <a:stretch>
            <a:fillRect/>
          </a:stretch>
        </p:blipFill>
        <p:spPr>
          <a:xfrm>
            <a:off x="1607425" y="3161630"/>
            <a:ext cx="2501892" cy="3499610"/>
          </a:xfrm>
          <a:prstGeom prst="rect">
            <a:avLst/>
          </a:prstGeom>
        </p:spPr>
      </p:pic>
      <p:pic>
        <p:nvPicPr>
          <p:cNvPr id="9" name="Grafik 8"/>
          <p:cNvPicPr>
            <a:picLocks noChangeAspect="1"/>
          </p:cNvPicPr>
          <p:nvPr/>
        </p:nvPicPr>
        <p:blipFill>
          <a:blip r:embed="rId2"/>
          <a:stretch>
            <a:fillRect/>
          </a:stretch>
        </p:blipFill>
        <p:spPr>
          <a:xfrm>
            <a:off x="1483237" y="3161630"/>
            <a:ext cx="2501892" cy="3499610"/>
          </a:xfrm>
          <a:prstGeom prst="rect">
            <a:avLst/>
          </a:prstGeom>
        </p:spPr>
      </p:pic>
      <p:sp>
        <p:nvSpPr>
          <p:cNvPr id="10" name="Richtungspfeil 9"/>
          <p:cNvSpPr/>
          <p:nvPr/>
        </p:nvSpPr>
        <p:spPr>
          <a:xfrm>
            <a:off x="4028519" y="3231545"/>
            <a:ext cx="616226" cy="406988"/>
          </a:xfrm>
          <a:prstGeom prst="homePlate">
            <a:avLst/>
          </a:prstGeom>
          <a:solidFill>
            <a:srgbClr val="23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ichtungspfeil 10"/>
          <p:cNvSpPr/>
          <p:nvPr/>
        </p:nvSpPr>
        <p:spPr>
          <a:xfrm>
            <a:off x="4180027" y="3813622"/>
            <a:ext cx="616226" cy="406988"/>
          </a:xfrm>
          <a:prstGeom prst="homePlate">
            <a:avLst/>
          </a:prstGeom>
          <a:solidFill>
            <a:srgbClr val="94C4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2" name="Richtungspfeil 11"/>
          <p:cNvSpPr/>
          <p:nvPr/>
        </p:nvSpPr>
        <p:spPr>
          <a:xfrm>
            <a:off x="4312876" y="4342527"/>
            <a:ext cx="616226" cy="406988"/>
          </a:xfrm>
          <a:prstGeom prst="homePlate">
            <a:avLst/>
          </a:prstGeom>
          <a:solidFill>
            <a:srgbClr val="D606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3" name="Richtungspfeil 12"/>
          <p:cNvSpPr/>
          <p:nvPr/>
        </p:nvSpPr>
        <p:spPr>
          <a:xfrm>
            <a:off x="4460932" y="4862372"/>
            <a:ext cx="616226" cy="406988"/>
          </a:xfrm>
          <a:prstGeom prst="homePlate">
            <a:avLst/>
          </a:prstGeom>
          <a:solidFill>
            <a:srgbClr val="F28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4" name="Rechteck 13"/>
          <p:cNvSpPr/>
          <p:nvPr/>
        </p:nvSpPr>
        <p:spPr>
          <a:xfrm>
            <a:off x="5672389" y="3292711"/>
            <a:ext cx="4572000" cy="3139321"/>
          </a:xfrm>
          <a:prstGeom prst="rect">
            <a:avLst/>
          </a:prstGeom>
          <a:solidFill>
            <a:schemeClr val="bg1"/>
          </a:solidFill>
          <a:ln>
            <a:solidFill>
              <a:schemeClr val="tx1"/>
            </a:solidFill>
            <a:prstDash val="sysDot"/>
          </a:ln>
        </p:spPr>
        <p:txBody>
          <a:bodyPr>
            <a:spAutoFit/>
          </a:bodyPr>
          <a:lstStyle/>
          <a:p>
            <a:pPr marL="285750" indent="-285750">
              <a:buFont typeface="Arial" panose="020B0604020202020204" pitchFamily="34" charset="0"/>
              <a:buChar char="•"/>
            </a:pPr>
            <a:r>
              <a:rPr lang="en-GB" dirty="0">
                <a:latin typeface="Calibri" panose="020F0502020204030204" pitchFamily="34" charset="0"/>
                <a:ea typeface="Calibri" panose="020F0502020204030204" pitchFamily="34" charset="0"/>
              </a:rPr>
              <a:t>multilayer up-to-date information dossier that facilitates knowledge exchange and showcases </a:t>
            </a:r>
            <a:r>
              <a:rPr lang="en-GB" b="1" dirty="0">
                <a:latin typeface="Calibri" panose="020F0502020204030204" pitchFamily="34" charset="0"/>
                <a:ea typeface="Calibri" panose="020F0502020204030204" pitchFamily="34" charset="0"/>
              </a:rPr>
              <a:t>solutions on how to efficiently increase the participation of the EUSDR member states in the SGs</a:t>
            </a:r>
            <a:r>
              <a:rPr lang="en-GB" dirty="0">
                <a:latin typeface="Calibri" panose="020F0502020204030204" pitchFamily="34" charset="0"/>
                <a:ea typeface="Calibri" panose="020F0502020204030204" pitchFamily="34" charset="0"/>
              </a:rPr>
              <a:t>. </a:t>
            </a:r>
          </a:p>
          <a:p>
            <a:endParaRPr lang="en-GB" dirty="0">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n-GB" dirty="0">
                <a:latin typeface="Calibri" panose="020F0502020204030204" pitchFamily="34" charset="0"/>
                <a:ea typeface="Calibri" panose="020F0502020204030204" pitchFamily="34" charset="0"/>
              </a:rPr>
              <a:t>aims at supporting the PACs and NCs in further building up capacities as well as enhancing participation of the EUSDR participating states in the implementation of the EUSDR within the Priority Areas.</a:t>
            </a:r>
            <a:endParaRPr lang="de-AT" dirty="0"/>
          </a:p>
        </p:txBody>
      </p:sp>
      <p:sp>
        <p:nvSpPr>
          <p:cNvPr id="15" name="Richtungspfeil 14"/>
          <p:cNvSpPr/>
          <p:nvPr/>
        </p:nvSpPr>
        <p:spPr>
          <a:xfrm>
            <a:off x="5181686" y="3533318"/>
            <a:ext cx="616226" cy="406988"/>
          </a:xfrm>
          <a:prstGeom prst="homePlate">
            <a:avLst/>
          </a:prstGeom>
          <a:solidFill>
            <a:srgbClr val="23B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6" name="Rechteck 15"/>
          <p:cNvSpPr/>
          <p:nvPr/>
        </p:nvSpPr>
        <p:spPr>
          <a:xfrm>
            <a:off x="5672389" y="3292710"/>
            <a:ext cx="4572000" cy="3139321"/>
          </a:xfrm>
          <a:prstGeom prst="rect">
            <a:avLst/>
          </a:prstGeom>
          <a:solidFill>
            <a:schemeClr val="bg1"/>
          </a:solidFill>
          <a:ln>
            <a:solidFill>
              <a:schemeClr val="tx1"/>
            </a:solidFill>
            <a:prstDash val="sysDot"/>
          </a:ln>
        </p:spPr>
        <p:txBody>
          <a:bodyPr>
            <a:spAutoFit/>
          </a:bodyPr>
          <a:lstStyle/>
          <a:p>
            <a:pPr marL="285750" indent="-285750">
              <a:buFont typeface="Arial" panose="020B0604020202020204" pitchFamily="34" charset="0"/>
              <a:buChar char="•"/>
            </a:pPr>
            <a:r>
              <a:rPr lang="en-US" dirty="0">
                <a:latin typeface="Calibri" panose="020F0502020204030204" pitchFamily="34" charset="0"/>
                <a:ea typeface="Calibri" panose="020F0502020204030204" pitchFamily="34" charset="0"/>
              </a:rPr>
              <a:t>main findings on the </a:t>
            </a:r>
            <a:r>
              <a:rPr lang="en-US" b="1" dirty="0">
                <a:latin typeface="Calibri" panose="020F0502020204030204" pitchFamily="34" charset="0"/>
                <a:ea typeface="Calibri" panose="020F0502020204030204" pitchFamily="34" charset="0"/>
              </a:rPr>
              <a:t>influencing factors of the participation in SGs and potential solutions</a:t>
            </a:r>
            <a:r>
              <a:rPr lang="en-US" dirty="0">
                <a:latin typeface="Calibri" panose="020F0502020204030204" pitchFamily="34" charset="0"/>
                <a:ea typeface="Calibri" panose="020F0502020204030204" pitchFamily="34" charset="0"/>
              </a:rPr>
              <a:t> for tackling the issue of attendance and commitment in SG meetings</a:t>
            </a:r>
          </a:p>
          <a:p>
            <a:endParaRPr lang="en-US" dirty="0">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ea typeface="Calibri" panose="020F0502020204030204" pitchFamily="34" charset="0"/>
              </a:rPr>
              <a:t>Factors identified: </a:t>
            </a:r>
          </a:p>
          <a:p>
            <a:r>
              <a:rPr lang="en-US" dirty="0">
                <a:latin typeface="Calibri" panose="020F0502020204030204" pitchFamily="34" charset="0"/>
                <a:ea typeface="Calibri" panose="020F0502020204030204" pitchFamily="34" charset="0"/>
              </a:rPr>
              <a:t>	political | financing | capacity</a:t>
            </a:r>
          </a:p>
          <a:p>
            <a:r>
              <a:rPr lang="en-US" dirty="0">
                <a:latin typeface="Calibri" panose="020F0502020204030204" pitchFamily="34" charset="0"/>
                <a:ea typeface="Calibri" panose="020F0502020204030204" pitchFamily="34" charset="0"/>
              </a:rPr>
              <a:t>	communication | governance</a:t>
            </a:r>
          </a:p>
          <a:p>
            <a:r>
              <a:rPr lang="en-US" dirty="0">
                <a:latin typeface="Calibri" panose="020F0502020204030204" pitchFamily="34" charset="0"/>
                <a:ea typeface="Calibri" panose="020F0502020204030204" pitchFamily="34" charset="0"/>
              </a:rPr>
              <a:t>	operating environment</a:t>
            </a:r>
          </a:p>
          <a:p>
            <a:endParaRPr lang="en-US" dirty="0">
              <a:latin typeface="Calibri" panose="020F0502020204030204" pitchFamily="34" charset="0"/>
              <a:ea typeface="Calibri" panose="020F0502020204030204" pitchFamily="34" charset="0"/>
            </a:endParaRPr>
          </a:p>
        </p:txBody>
      </p:sp>
      <p:sp>
        <p:nvSpPr>
          <p:cNvPr id="17" name="Richtungspfeil 16"/>
          <p:cNvSpPr/>
          <p:nvPr/>
        </p:nvSpPr>
        <p:spPr>
          <a:xfrm>
            <a:off x="5286956" y="4048396"/>
            <a:ext cx="616226" cy="406988"/>
          </a:xfrm>
          <a:prstGeom prst="homePlate">
            <a:avLst/>
          </a:prstGeom>
          <a:solidFill>
            <a:srgbClr val="94C4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8" name="Rechteck 17"/>
          <p:cNvSpPr/>
          <p:nvPr/>
        </p:nvSpPr>
        <p:spPr>
          <a:xfrm>
            <a:off x="5672389" y="3292710"/>
            <a:ext cx="4572000" cy="3139321"/>
          </a:xfrm>
          <a:prstGeom prst="rect">
            <a:avLst/>
          </a:prstGeom>
          <a:solidFill>
            <a:schemeClr val="bg1"/>
          </a:solidFill>
          <a:ln>
            <a:solidFill>
              <a:schemeClr val="tx1"/>
            </a:solidFill>
            <a:prstDash val="sysDot"/>
          </a:ln>
        </p:spPr>
        <p:txBody>
          <a:bodyPr>
            <a:spAutoFit/>
          </a:bodyPr>
          <a:lstStyle/>
          <a:p>
            <a:pPr marL="285750" indent="-285750">
              <a:buFont typeface="Arial" panose="020B0604020202020204" pitchFamily="34" charset="0"/>
              <a:buChar char="•"/>
            </a:pPr>
            <a:r>
              <a:rPr lang="en-US" b="1" dirty="0">
                <a:latin typeface="Calibri" panose="020F0502020204030204" pitchFamily="34" charset="0"/>
                <a:ea typeface="Calibri" panose="020F0502020204030204" pitchFamily="34" charset="0"/>
              </a:rPr>
              <a:t>examples of lessons learned and best practices</a:t>
            </a:r>
            <a:r>
              <a:rPr lang="en-US" dirty="0">
                <a:latin typeface="Calibri" panose="020F0502020204030204" pitchFamily="34" charset="0"/>
                <a:ea typeface="Calibri" panose="020F0502020204030204" pitchFamily="34" charset="0"/>
              </a:rPr>
              <a:t> depicted from the experience of EUSDR Priority Areas: </a:t>
            </a:r>
            <a:endParaRPr lang="en-US" dirty="0">
              <a:latin typeface="Calibri" panose="020F0502020204030204" pitchFamily="34" charset="0"/>
            </a:endParaRPr>
          </a:p>
          <a:p>
            <a:pPr lvl="1"/>
            <a:r>
              <a:rPr lang="en-US" dirty="0">
                <a:latin typeface="Calibri" panose="020F0502020204030204" pitchFamily="34" charset="0"/>
              </a:rPr>
              <a:t>how to deal with </a:t>
            </a:r>
            <a:r>
              <a:rPr lang="en-GB" dirty="0"/>
              <a:t>the effects of staff fluctuation, stakeholder involvement, decision making, communication and the need for capacity building within the SGs?</a:t>
            </a:r>
            <a:endParaRPr lang="en-US" dirty="0">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endParaRPr lang="en-US" dirty="0">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ea typeface="Calibri" panose="020F0502020204030204" pitchFamily="34" charset="0"/>
              </a:rPr>
              <a:t>Looking beyond:</a:t>
            </a:r>
          </a:p>
          <a:p>
            <a:pPr lvl="1"/>
            <a:r>
              <a:rPr lang="en-US" dirty="0">
                <a:latin typeface="Calibri" panose="020F0502020204030204" pitchFamily="34" charset="0"/>
                <a:ea typeface="Calibri" panose="020F0502020204030204" pitchFamily="34" charset="0"/>
              </a:rPr>
              <a:t>information and examples on similar structures from the other MRS.</a:t>
            </a:r>
          </a:p>
        </p:txBody>
      </p:sp>
      <p:sp>
        <p:nvSpPr>
          <p:cNvPr id="19" name="Richtungspfeil 18"/>
          <p:cNvSpPr/>
          <p:nvPr/>
        </p:nvSpPr>
        <p:spPr>
          <a:xfrm>
            <a:off x="5403847" y="4563474"/>
            <a:ext cx="616226" cy="406988"/>
          </a:xfrm>
          <a:prstGeom prst="homePlate">
            <a:avLst/>
          </a:prstGeom>
          <a:solidFill>
            <a:srgbClr val="D606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5" name="Rechteck 24"/>
          <p:cNvSpPr/>
          <p:nvPr/>
        </p:nvSpPr>
        <p:spPr>
          <a:xfrm>
            <a:off x="5672389" y="3292711"/>
            <a:ext cx="4572000" cy="3139321"/>
          </a:xfrm>
          <a:prstGeom prst="rect">
            <a:avLst/>
          </a:prstGeom>
          <a:solidFill>
            <a:schemeClr val="bg1"/>
          </a:solidFill>
          <a:ln>
            <a:solidFill>
              <a:schemeClr val="tx1"/>
            </a:solidFill>
            <a:prstDash val="sysDot"/>
          </a:ln>
        </p:spPr>
        <p:txBody>
          <a:bodyPr>
            <a:spAutoFit/>
          </a:bodyPr>
          <a:lstStyle/>
          <a:p>
            <a:pPr marL="285750" indent="-285750">
              <a:buFont typeface="Arial" panose="020B0604020202020204" pitchFamily="34" charset="0"/>
              <a:buChar char="•"/>
            </a:pPr>
            <a:r>
              <a:rPr lang="en-GB" dirty="0"/>
              <a:t>Useful Annexes as tools for further developing EUSDR implementation activities at PA level </a:t>
            </a:r>
          </a:p>
          <a:p>
            <a:endParaRPr lang="en-GB" dirty="0"/>
          </a:p>
          <a:p>
            <a:pPr lvl="1"/>
            <a:r>
              <a:rPr lang="en-US" dirty="0">
                <a:latin typeface="Calibri" panose="020F0502020204030204" pitchFamily="34" charset="0"/>
                <a:ea typeface="Calibri" panose="020F0502020204030204" pitchFamily="34" charset="0"/>
              </a:rPr>
              <a:t>I.	Template of Steering Group </a:t>
            </a:r>
            <a:br>
              <a:rPr lang="en-US" dirty="0">
                <a:latin typeface="Calibri" panose="020F0502020204030204" pitchFamily="34" charset="0"/>
                <a:ea typeface="Calibri" panose="020F0502020204030204" pitchFamily="34" charset="0"/>
              </a:rPr>
            </a:br>
            <a:r>
              <a:rPr lang="en-US" dirty="0">
                <a:latin typeface="Calibri" panose="020F0502020204030204" pitchFamily="34" charset="0"/>
                <a:ea typeface="Calibri" panose="020F0502020204030204" pitchFamily="34" charset="0"/>
              </a:rPr>
              <a:t>	member lists</a:t>
            </a:r>
          </a:p>
          <a:p>
            <a:pPr lvl="1"/>
            <a:r>
              <a:rPr lang="en-US" dirty="0">
                <a:latin typeface="Calibri" panose="020F0502020204030204" pitchFamily="34" charset="0"/>
                <a:ea typeface="Calibri" panose="020F0502020204030204" pitchFamily="34" charset="0"/>
              </a:rPr>
              <a:t>II.	Overview of Priority Area Rules of 	Procedures (RoP)</a:t>
            </a:r>
          </a:p>
          <a:p>
            <a:pPr marL="857250" lvl="1" indent="-400050">
              <a:buAutoNum type="romanUcPeriod" startAt="3"/>
            </a:pPr>
            <a:r>
              <a:rPr lang="en-GB" dirty="0">
                <a:latin typeface="Calibri" panose="020F0502020204030204" pitchFamily="34" charset="0"/>
                <a:ea typeface="Calibri" panose="020F0502020204030204" pitchFamily="34" charset="0"/>
              </a:rPr>
              <a:t>Executive aspects of organising 	Steering Group meetings</a:t>
            </a:r>
          </a:p>
          <a:p>
            <a:pPr lvl="1"/>
            <a:endParaRPr lang="en-US" dirty="0">
              <a:latin typeface="Calibri" panose="020F0502020204030204" pitchFamily="34" charset="0"/>
              <a:ea typeface="Calibri" panose="020F0502020204030204" pitchFamily="34" charset="0"/>
            </a:endParaRPr>
          </a:p>
        </p:txBody>
      </p:sp>
      <p:sp>
        <p:nvSpPr>
          <p:cNvPr id="21" name="Richtungspfeil 20"/>
          <p:cNvSpPr/>
          <p:nvPr/>
        </p:nvSpPr>
        <p:spPr>
          <a:xfrm>
            <a:off x="5510866" y="5065866"/>
            <a:ext cx="616226" cy="406988"/>
          </a:xfrm>
          <a:prstGeom prst="homePlate">
            <a:avLst/>
          </a:prstGeom>
          <a:solidFill>
            <a:srgbClr val="F28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6" name="Rechteck 25"/>
          <p:cNvSpPr/>
          <p:nvPr/>
        </p:nvSpPr>
        <p:spPr>
          <a:xfrm>
            <a:off x="5680878" y="3292711"/>
            <a:ext cx="4572000" cy="3139321"/>
          </a:xfrm>
          <a:prstGeom prst="rect">
            <a:avLst/>
          </a:prstGeom>
          <a:solidFill>
            <a:schemeClr val="bg1"/>
          </a:solidFill>
          <a:ln>
            <a:solidFill>
              <a:schemeClr val="tx1"/>
            </a:solidFill>
            <a:prstDash val="sysDot"/>
          </a:ln>
        </p:spPr>
        <p:txBody>
          <a:bodyPr>
            <a:spAutoFit/>
          </a:bodyPr>
          <a:lstStyle/>
          <a:p>
            <a:pPr algn="ctr"/>
            <a:endParaRPr lang="en-GB" dirty="0"/>
          </a:p>
          <a:p>
            <a:pPr algn="ctr"/>
            <a:r>
              <a:rPr lang="en-GB" dirty="0"/>
              <a:t>The Needs Assessment has been published on the EUSDR website and can be downloaded from there: </a:t>
            </a:r>
          </a:p>
          <a:p>
            <a:pPr lvl="1"/>
            <a:endParaRPr lang="en-US" dirty="0">
              <a:latin typeface="Calibri" panose="020F0502020204030204" pitchFamily="34" charset="0"/>
              <a:ea typeface="Calibri" panose="020F0502020204030204" pitchFamily="34" charset="0"/>
            </a:endParaRPr>
          </a:p>
          <a:p>
            <a:pPr lvl="1" algn="ctr"/>
            <a:r>
              <a:rPr lang="en-US" dirty="0">
                <a:latin typeface="Calibri" panose="020F0502020204030204" pitchFamily="34" charset="0"/>
                <a:ea typeface="Calibri" panose="020F0502020204030204" pitchFamily="34" charset="0"/>
                <a:hlinkClick r:id="rId3"/>
              </a:rPr>
              <a:t>https://danube-region.eu/about/key-documents/</a:t>
            </a:r>
            <a:endParaRPr lang="en-US" dirty="0">
              <a:latin typeface="Calibri" panose="020F0502020204030204" pitchFamily="34" charset="0"/>
              <a:ea typeface="Calibri" panose="020F0502020204030204" pitchFamily="34" charset="0"/>
            </a:endParaRPr>
          </a:p>
          <a:p>
            <a:pPr lvl="1" algn="ctr"/>
            <a:endParaRPr lang="en-US" dirty="0">
              <a:latin typeface="Calibri" panose="020F0502020204030204" pitchFamily="34" charset="0"/>
              <a:ea typeface="Calibri" panose="020F0502020204030204" pitchFamily="34" charset="0"/>
            </a:endParaRPr>
          </a:p>
          <a:p>
            <a:pPr lvl="1" algn="ctr"/>
            <a:endParaRPr lang="en-US" dirty="0">
              <a:latin typeface="Calibri" panose="020F0502020204030204" pitchFamily="34" charset="0"/>
              <a:ea typeface="Calibri" panose="020F0502020204030204" pitchFamily="34" charset="0"/>
            </a:endParaRPr>
          </a:p>
          <a:p>
            <a:pPr lvl="1" algn="ctr"/>
            <a:endParaRPr lang="en-US" dirty="0">
              <a:latin typeface="Calibri" panose="020F0502020204030204" pitchFamily="34" charset="0"/>
              <a:ea typeface="Calibri" panose="020F0502020204030204" pitchFamily="34" charset="0"/>
            </a:endParaRPr>
          </a:p>
          <a:p>
            <a:pPr lvl="1"/>
            <a:endParaRPr lang="en-US" dirty="0">
              <a:latin typeface="Calibri" panose="020F0502020204030204" pitchFamily="34" charset="0"/>
              <a:ea typeface="Calibri" panose="020F0502020204030204" pitchFamily="34" charset="0"/>
            </a:endParaRPr>
          </a:p>
        </p:txBody>
      </p:sp>
      <p:pic>
        <p:nvPicPr>
          <p:cNvPr id="27" name="Grafik 26"/>
          <p:cNvPicPr>
            <a:picLocks noChangeAspect="1"/>
          </p:cNvPicPr>
          <p:nvPr/>
        </p:nvPicPr>
        <p:blipFill>
          <a:blip r:embed="rId4"/>
          <a:stretch>
            <a:fillRect/>
          </a:stretch>
        </p:blipFill>
        <p:spPr>
          <a:xfrm>
            <a:off x="7442790" y="5466734"/>
            <a:ext cx="1485900" cy="723900"/>
          </a:xfrm>
          <a:prstGeom prst="rect">
            <a:avLst/>
          </a:prstGeom>
        </p:spPr>
      </p:pic>
    </p:spTree>
    <p:extLst>
      <p:ext uri="{BB962C8B-B14F-4D97-AF65-F5344CB8AC3E}">
        <p14:creationId xmlns:p14="http://schemas.microsoft.com/office/powerpoint/2010/main" val="381137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5"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b. EMBEDDING PROCESS</a:t>
            </a:r>
          </a:p>
        </p:txBody>
      </p:sp>
      <p:sp>
        <p:nvSpPr>
          <p:cNvPr id="3" name="Inhaltsplatzhalter 2"/>
          <p:cNvSpPr>
            <a:spLocks noGrp="1"/>
          </p:cNvSpPr>
          <p:nvPr>
            <p:ph idx="1"/>
          </p:nvPr>
        </p:nvSpPr>
        <p:spPr/>
        <p:txBody>
          <a:bodyPr/>
          <a:lstStyle/>
          <a:p>
            <a:r>
              <a:rPr lang="de-AT" dirty="0"/>
              <a:t>Summary</a:t>
            </a:r>
            <a:endParaRPr lang="en-GB" dirty="0"/>
          </a:p>
        </p:txBody>
      </p:sp>
      <p:sp>
        <p:nvSpPr>
          <p:cNvPr id="62" name="Titel 1"/>
          <p:cNvSpPr txBox="1">
            <a:spLocks/>
          </p:cNvSpPr>
          <p:nvPr/>
        </p:nvSpPr>
        <p:spPr>
          <a:xfrm>
            <a:off x="3334020" y="3804721"/>
            <a:ext cx="4371975" cy="529530"/>
          </a:xfrm>
          <a:prstGeom prst="rect">
            <a:avLst/>
          </a:prstGeom>
        </p:spPr>
        <p:txBody>
          <a:bodyPr vert="horz" lIns="51435" tIns="25718" rIns="51435" bIns="2571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1519" dirty="0">
              <a:solidFill>
                <a:srgbClr val="F28800"/>
              </a:solidFill>
              <a:latin typeface="Arial" panose="020B0604020202020204" pitchFamily="34" charset="0"/>
              <a:ea typeface="ＭＳ Ｐゴシック" pitchFamily="34" charset="-128"/>
              <a:cs typeface="Arial" panose="020B0604020202020204" pitchFamily="34" charset="0"/>
            </a:endParaRPr>
          </a:p>
        </p:txBody>
      </p:sp>
      <p:grpSp>
        <p:nvGrpSpPr>
          <p:cNvPr id="63" name="Group 17">
            <a:extLst>
              <a:ext uri="{FF2B5EF4-FFF2-40B4-BE49-F238E27FC236}">
                <a16:creationId xmlns:a16="http://schemas.microsoft.com/office/drawing/2014/main" id="{19118753-D8BA-49E9-9D33-49BAC72CEE8A}"/>
              </a:ext>
            </a:extLst>
          </p:cNvPr>
          <p:cNvGrpSpPr/>
          <p:nvPr/>
        </p:nvGrpSpPr>
        <p:grpSpPr>
          <a:xfrm>
            <a:off x="7233657" y="3525230"/>
            <a:ext cx="2101538" cy="1400336"/>
            <a:chOff x="7106556" y="1753726"/>
            <a:chExt cx="3736069" cy="2489485"/>
          </a:xfrm>
        </p:grpSpPr>
        <p:sp>
          <p:nvSpPr>
            <p:cNvPr id="64" name="Arc 33">
              <a:extLst>
                <a:ext uri="{FF2B5EF4-FFF2-40B4-BE49-F238E27FC236}">
                  <a16:creationId xmlns:a16="http://schemas.microsoft.com/office/drawing/2014/main" id="{AA760911-A7BE-487D-9804-ED9DEF621C03}"/>
                </a:ext>
              </a:extLst>
            </p:cNvPr>
            <p:cNvSpPr/>
            <p:nvPr/>
          </p:nvSpPr>
          <p:spPr>
            <a:xfrm>
              <a:off x="9666557" y="3067143"/>
              <a:ext cx="1176068" cy="1176068"/>
            </a:xfrm>
            <a:prstGeom prst="arc">
              <a:avLst>
                <a:gd name="adj1" fmla="val 15956854"/>
                <a:gd name="adj2" fmla="val 10795556"/>
              </a:avLst>
            </a:prstGeom>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a:latin typeface="Arial" panose="020B0604020202020204" pitchFamily="34" charset="0"/>
                <a:cs typeface="Arial" panose="020B0604020202020204" pitchFamily="34" charset="0"/>
              </a:endParaRPr>
            </a:p>
          </p:txBody>
        </p:sp>
        <p:cxnSp>
          <p:nvCxnSpPr>
            <p:cNvPr id="65" name="Straight Connector 34">
              <a:extLst>
                <a:ext uri="{FF2B5EF4-FFF2-40B4-BE49-F238E27FC236}">
                  <a16:creationId xmlns:a16="http://schemas.microsoft.com/office/drawing/2014/main" id="{F2600DA7-3708-4626-9CB1-5AB1EDF2F8BA}"/>
                </a:ext>
              </a:extLst>
            </p:cNvPr>
            <p:cNvCxnSpPr>
              <a:cxnSpLocks/>
            </p:cNvCxnSpPr>
            <p:nvPr/>
          </p:nvCxnSpPr>
          <p:spPr>
            <a:xfrm flipH="1">
              <a:off x="7106556" y="3655176"/>
              <a:ext cx="2560001"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6" name="Straight Connector 35">
              <a:extLst>
                <a:ext uri="{FF2B5EF4-FFF2-40B4-BE49-F238E27FC236}">
                  <a16:creationId xmlns:a16="http://schemas.microsoft.com/office/drawing/2014/main" id="{AD21693D-34BD-4808-AEAC-66367B233E82}"/>
                </a:ext>
              </a:extLst>
            </p:cNvPr>
            <p:cNvCxnSpPr>
              <a:cxnSpLocks/>
            </p:cNvCxnSpPr>
            <p:nvPr/>
          </p:nvCxnSpPr>
          <p:spPr>
            <a:xfrm flipV="1">
              <a:off x="10208272" y="1753726"/>
              <a:ext cx="0" cy="1333939"/>
            </a:xfrm>
            <a:prstGeom prst="line">
              <a:avLst/>
            </a:prstGeom>
            <a:ln w="3810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67" name="Oval 36">
              <a:extLst>
                <a:ext uri="{FF2B5EF4-FFF2-40B4-BE49-F238E27FC236}">
                  <a16:creationId xmlns:a16="http://schemas.microsoft.com/office/drawing/2014/main" id="{E8D5110B-CA99-477C-AD76-A80475657E47}"/>
                </a:ext>
              </a:extLst>
            </p:cNvPr>
            <p:cNvSpPr/>
            <p:nvPr/>
          </p:nvSpPr>
          <p:spPr>
            <a:xfrm>
              <a:off x="9814281" y="3214866"/>
              <a:ext cx="880621" cy="880621"/>
            </a:xfrm>
            <a:prstGeom prst="ellipse">
              <a:avLst/>
            </a:prstGeom>
            <a:solidFill>
              <a:schemeClr val="accent4"/>
            </a:solidFill>
            <a:ln>
              <a:solidFill>
                <a:schemeClr val="accent4"/>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sz="1575" b="1" dirty="0">
                <a:solidFill>
                  <a:schemeClr val="tx1">
                    <a:lumMod val="85000"/>
                    <a:lumOff val="15000"/>
                  </a:schemeClr>
                </a:solidFill>
                <a:latin typeface="Arial" panose="020B0604020202020204" pitchFamily="34" charset="0"/>
                <a:cs typeface="Arial" panose="020B0604020202020204" pitchFamily="34" charset="0"/>
              </a:endParaRPr>
            </a:p>
          </p:txBody>
        </p:sp>
      </p:grpSp>
      <p:grpSp>
        <p:nvGrpSpPr>
          <p:cNvPr id="68" name="Group 16">
            <a:extLst>
              <a:ext uri="{FF2B5EF4-FFF2-40B4-BE49-F238E27FC236}">
                <a16:creationId xmlns:a16="http://schemas.microsoft.com/office/drawing/2014/main" id="{2DB02499-4AFF-4271-9833-DCEFCE0DD019}"/>
              </a:ext>
            </a:extLst>
          </p:cNvPr>
          <p:cNvGrpSpPr/>
          <p:nvPr/>
        </p:nvGrpSpPr>
        <p:grpSpPr>
          <a:xfrm>
            <a:off x="5592539" y="4304319"/>
            <a:ext cx="1643701" cy="1400336"/>
            <a:chOff x="5618092" y="3087927"/>
            <a:chExt cx="2922135" cy="2489485"/>
          </a:xfrm>
        </p:grpSpPr>
        <p:sp>
          <p:nvSpPr>
            <p:cNvPr id="69" name="Arc 40">
              <a:extLst>
                <a:ext uri="{FF2B5EF4-FFF2-40B4-BE49-F238E27FC236}">
                  <a16:creationId xmlns:a16="http://schemas.microsoft.com/office/drawing/2014/main" id="{5036E200-1AC1-4BF9-BAE6-01631F771855}"/>
                </a:ext>
              </a:extLst>
            </p:cNvPr>
            <p:cNvSpPr/>
            <p:nvPr/>
          </p:nvSpPr>
          <p:spPr>
            <a:xfrm rot="10800000">
              <a:off x="7364159" y="3087927"/>
              <a:ext cx="1176068" cy="1176068"/>
            </a:xfrm>
            <a:prstGeom prst="arc">
              <a:avLst>
                <a:gd name="adj1" fmla="val 10895"/>
                <a:gd name="adj2" fmla="val 15969831"/>
              </a:avLst>
            </a:prstGeom>
            <a:ln w="381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a:latin typeface="Arial" panose="020B0604020202020204" pitchFamily="34" charset="0"/>
                <a:cs typeface="Arial" panose="020B0604020202020204" pitchFamily="34" charset="0"/>
              </a:endParaRPr>
            </a:p>
          </p:txBody>
        </p:sp>
        <p:cxnSp>
          <p:nvCxnSpPr>
            <p:cNvPr id="70" name="Straight Connector 41">
              <a:extLst>
                <a:ext uri="{FF2B5EF4-FFF2-40B4-BE49-F238E27FC236}">
                  <a16:creationId xmlns:a16="http://schemas.microsoft.com/office/drawing/2014/main" id="{C98923D9-EFC6-4088-A47D-C6025BE70594}"/>
                </a:ext>
              </a:extLst>
            </p:cNvPr>
            <p:cNvCxnSpPr>
              <a:cxnSpLocks/>
            </p:cNvCxnSpPr>
            <p:nvPr/>
          </p:nvCxnSpPr>
          <p:spPr>
            <a:xfrm>
              <a:off x="5618092" y="3656199"/>
              <a:ext cx="17280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1" name="Straight Connector 72">
              <a:extLst>
                <a:ext uri="{FF2B5EF4-FFF2-40B4-BE49-F238E27FC236}">
                  <a16:creationId xmlns:a16="http://schemas.microsoft.com/office/drawing/2014/main" id="{0BA6BC1F-AF2A-4B96-A772-42ED6EAB79AE}"/>
                </a:ext>
              </a:extLst>
            </p:cNvPr>
            <p:cNvCxnSpPr>
              <a:cxnSpLocks/>
            </p:cNvCxnSpPr>
            <p:nvPr/>
          </p:nvCxnSpPr>
          <p:spPr>
            <a:xfrm rot="10800000" flipV="1">
              <a:off x="7998512" y="4243473"/>
              <a:ext cx="0" cy="1333939"/>
            </a:xfrm>
            <a:prstGeom prst="line">
              <a:avLst/>
            </a:prstGeom>
            <a:ln w="38100">
              <a:solidFill>
                <a:schemeClr val="accent6"/>
              </a:solidFill>
              <a:tailEnd type="oval"/>
            </a:ln>
          </p:spPr>
          <p:style>
            <a:lnRef idx="1">
              <a:schemeClr val="accent1"/>
            </a:lnRef>
            <a:fillRef idx="0">
              <a:schemeClr val="accent1"/>
            </a:fillRef>
            <a:effectRef idx="0">
              <a:schemeClr val="accent1"/>
            </a:effectRef>
            <a:fontRef idx="minor">
              <a:schemeClr val="tx1"/>
            </a:fontRef>
          </p:style>
        </p:cxnSp>
        <p:sp>
          <p:nvSpPr>
            <p:cNvPr id="72" name="Oval 39">
              <a:extLst>
                <a:ext uri="{FF2B5EF4-FFF2-40B4-BE49-F238E27FC236}">
                  <a16:creationId xmlns:a16="http://schemas.microsoft.com/office/drawing/2014/main" id="{D0168A95-B1A9-458A-8900-CEC484107059}"/>
                </a:ext>
              </a:extLst>
            </p:cNvPr>
            <p:cNvSpPr/>
            <p:nvPr/>
          </p:nvSpPr>
          <p:spPr>
            <a:xfrm>
              <a:off x="7511883" y="3235650"/>
              <a:ext cx="880621" cy="880621"/>
            </a:xfrm>
            <a:prstGeom prst="ellipse">
              <a:avLst/>
            </a:prstGeom>
            <a:solidFill>
              <a:schemeClr val="accent6"/>
            </a:solidFill>
            <a:ln>
              <a:solidFill>
                <a:schemeClr val="accent6"/>
              </a:solidFill>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1575"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grpSp>
        <p:nvGrpSpPr>
          <p:cNvPr id="73" name="Group 15">
            <a:extLst>
              <a:ext uri="{FF2B5EF4-FFF2-40B4-BE49-F238E27FC236}">
                <a16:creationId xmlns:a16="http://schemas.microsoft.com/office/drawing/2014/main" id="{8B4D8747-72CF-4800-9B98-059E04487BAC}"/>
              </a:ext>
            </a:extLst>
          </p:cNvPr>
          <p:cNvGrpSpPr/>
          <p:nvPr/>
        </p:nvGrpSpPr>
        <p:grpSpPr>
          <a:xfrm>
            <a:off x="3550012" y="3531179"/>
            <a:ext cx="2003266" cy="1400336"/>
            <a:chOff x="2646956" y="1753726"/>
            <a:chExt cx="3561363" cy="2489485"/>
          </a:xfrm>
        </p:grpSpPr>
        <p:sp>
          <p:nvSpPr>
            <p:cNvPr id="74" name="Arc 74">
              <a:extLst>
                <a:ext uri="{FF2B5EF4-FFF2-40B4-BE49-F238E27FC236}">
                  <a16:creationId xmlns:a16="http://schemas.microsoft.com/office/drawing/2014/main" id="{AB75F2D9-A6EE-4B9D-87C5-12A636DE8080}"/>
                </a:ext>
              </a:extLst>
            </p:cNvPr>
            <p:cNvSpPr/>
            <p:nvPr/>
          </p:nvSpPr>
          <p:spPr>
            <a:xfrm>
              <a:off x="5032251" y="3067143"/>
              <a:ext cx="1176068" cy="1176068"/>
            </a:xfrm>
            <a:prstGeom prst="arc">
              <a:avLst>
                <a:gd name="adj1" fmla="val 15956854"/>
                <a:gd name="adj2" fmla="val 10795556"/>
              </a:avLst>
            </a:pr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a:latin typeface="Arial" panose="020B0604020202020204" pitchFamily="34" charset="0"/>
                <a:cs typeface="Arial" panose="020B0604020202020204" pitchFamily="34" charset="0"/>
              </a:endParaRPr>
            </a:p>
          </p:txBody>
        </p:sp>
        <p:cxnSp>
          <p:nvCxnSpPr>
            <p:cNvPr id="75" name="Straight Connector 75">
              <a:extLst>
                <a:ext uri="{FF2B5EF4-FFF2-40B4-BE49-F238E27FC236}">
                  <a16:creationId xmlns:a16="http://schemas.microsoft.com/office/drawing/2014/main" id="{B29BE4CA-4DE4-46D1-9EA4-713C5A5B8101}"/>
                </a:ext>
              </a:extLst>
            </p:cNvPr>
            <p:cNvCxnSpPr>
              <a:cxnSpLocks/>
            </p:cNvCxnSpPr>
            <p:nvPr/>
          </p:nvCxnSpPr>
          <p:spPr>
            <a:xfrm flipH="1">
              <a:off x="2646956" y="3634283"/>
              <a:ext cx="2432001"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6" name="Straight Connector 76">
              <a:extLst>
                <a:ext uri="{FF2B5EF4-FFF2-40B4-BE49-F238E27FC236}">
                  <a16:creationId xmlns:a16="http://schemas.microsoft.com/office/drawing/2014/main" id="{21B56612-7FE7-423C-A559-D42A5561D505}"/>
                </a:ext>
              </a:extLst>
            </p:cNvPr>
            <p:cNvCxnSpPr>
              <a:cxnSpLocks/>
            </p:cNvCxnSpPr>
            <p:nvPr/>
          </p:nvCxnSpPr>
          <p:spPr>
            <a:xfrm flipV="1">
              <a:off x="5573966" y="1753726"/>
              <a:ext cx="0" cy="1333939"/>
            </a:xfrm>
            <a:prstGeom prst="line">
              <a:avLst/>
            </a:prstGeom>
            <a:ln w="3810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77" name="Oval 77">
              <a:extLst>
                <a:ext uri="{FF2B5EF4-FFF2-40B4-BE49-F238E27FC236}">
                  <a16:creationId xmlns:a16="http://schemas.microsoft.com/office/drawing/2014/main" id="{43819E03-ED4C-46E6-9D3D-83BAB914A6DE}"/>
                </a:ext>
              </a:extLst>
            </p:cNvPr>
            <p:cNvSpPr/>
            <p:nvPr/>
          </p:nvSpPr>
          <p:spPr>
            <a:xfrm>
              <a:off x="5179975" y="3214866"/>
              <a:ext cx="880621" cy="880621"/>
            </a:xfrm>
            <a:prstGeom prst="ellipse">
              <a:avLst/>
            </a:prstGeom>
            <a:solidFill>
              <a:schemeClr val="accent3"/>
            </a:solidFill>
            <a:ln>
              <a:solidFill>
                <a:schemeClr val="accent3"/>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575" b="1" dirty="0">
                <a:solidFill>
                  <a:schemeClr val="tx1">
                    <a:lumMod val="85000"/>
                    <a:lumOff val="15000"/>
                  </a:schemeClr>
                </a:solidFill>
                <a:latin typeface="Arial" panose="020B0604020202020204" pitchFamily="34" charset="0"/>
                <a:cs typeface="Arial" panose="020B0604020202020204" pitchFamily="34" charset="0"/>
              </a:endParaRPr>
            </a:p>
          </p:txBody>
        </p:sp>
      </p:grpSp>
      <p:grpSp>
        <p:nvGrpSpPr>
          <p:cNvPr id="78" name="Group 14">
            <a:extLst>
              <a:ext uri="{FF2B5EF4-FFF2-40B4-BE49-F238E27FC236}">
                <a16:creationId xmlns:a16="http://schemas.microsoft.com/office/drawing/2014/main" id="{1D4BE9EE-1864-4782-8A5A-015407E47AF3}"/>
              </a:ext>
            </a:extLst>
          </p:cNvPr>
          <p:cNvGrpSpPr/>
          <p:nvPr/>
        </p:nvGrpSpPr>
        <p:grpSpPr>
          <a:xfrm>
            <a:off x="1926885" y="4275851"/>
            <a:ext cx="1606539" cy="1414099"/>
            <a:chOff x="1062708" y="3087927"/>
            <a:chExt cx="2856069" cy="2513953"/>
          </a:xfrm>
        </p:grpSpPr>
        <p:sp>
          <p:nvSpPr>
            <p:cNvPr id="79" name="Arc 81">
              <a:extLst>
                <a:ext uri="{FF2B5EF4-FFF2-40B4-BE49-F238E27FC236}">
                  <a16:creationId xmlns:a16="http://schemas.microsoft.com/office/drawing/2014/main" id="{9FBF79C8-2289-44C2-ADED-80BA32099810}"/>
                </a:ext>
              </a:extLst>
            </p:cNvPr>
            <p:cNvSpPr/>
            <p:nvPr/>
          </p:nvSpPr>
          <p:spPr>
            <a:xfrm rot="10800000">
              <a:off x="2742709" y="3087927"/>
              <a:ext cx="1176068" cy="1176068"/>
            </a:xfrm>
            <a:prstGeom prst="arc">
              <a:avLst>
                <a:gd name="adj1" fmla="val 10895"/>
                <a:gd name="adj2" fmla="val 15969831"/>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a:latin typeface="Arial" panose="020B0604020202020204" pitchFamily="34" charset="0"/>
                <a:cs typeface="Arial" panose="020B0604020202020204" pitchFamily="34" charset="0"/>
              </a:endParaRPr>
            </a:p>
          </p:txBody>
        </p:sp>
        <p:cxnSp>
          <p:nvCxnSpPr>
            <p:cNvPr id="80" name="Straight Connector 82">
              <a:extLst>
                <a:ext uri="{FF2B5EF4-FFF2-40B4-BE49-F238E27FC236}">
                  <a16:creationId xmlns:a16="http://schemas.microsoft.com/office/drawing/2014/main" id="{D410735D-61B2-47D9-B47C-ED1F3E1AA3F8}"/>
                </a:ext>
              </a:extLst>
            </p:cNvPr>
            <p:cNvCxnSpPr>
              <a:cxnSpLocks/>
            </p:cNvCxnSpPr>
            <p:nvPr/>
          </p:nvCxnSpPr>
          <p:spPr>
            <a:xfrm>
              <a:off x="1062708" y="3686022"/>
              <a:ext cx="1680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1" name="Straight Connector 83">
              <a:extLst>
                <a:ext uri="{FF2B5EF4-FFF2-40B4-BE49-F238E27FC236}">
                  <a16:creationId xmlns:a16="http://schemas.microsoft.com/office/drawing/2014/main" id="{DAE8FEF5-684F-4536-B67F-919BA5DB8A73}"/>
                </a:ext>
              </a:extLst>
            </p:cNvPr>
            <p:cNvCxnSpPr>
              <a:cxnSpLocks/>
            </p:cNvCxnSpPr>
            <p:nvPr/>
          </p:nvCxnSpPr>
          <p:spPr>
            <a:xfrm rot="10800000" flipV="1">
              <a:off x="3377892" y="4267942"/>
              <a:ext cx="0" cy="1333938"/>
            </a:xfrm>
            <a:prstGeom prst="line">
              <a:avLst/>
            </a:prstGeom>
            <a:ln w="3810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82" name="Oval 80">
              <a:extLst>
                <a:ext uri="{FF2B5EF4-FFF2-40B4-BE49-F238E27FC236}">
                  <a16:creationId xmlns:a16="http://schemas.microsoft.com/office/drawing/2014/main" id="{AE49B4C2-3877-4A69-A85D-CC9955035BFD}"/>
                </a:ext>
              </a:extLst>
            </p:cNvPr>
            <p:cNvSpPr/>
            <p:nvPr/>
          </p:nvSpPr>
          <p:spPr>
            <a:xfrm>
              <a:off x="2890432" y="3235650"/>
              <a:ext cx="880621" cy="880621"/>
            </a:xfrm>
            <a:prstGeom prst="ellipse">
              <a:avLst/>
            </a:prstGeom>
            <a:solidFill>
              <a:schemeClr val="accent2"/>
            </a:solidFill>
            <a:ln>
              <a:solidFill>
                <a:schemeClr val="accent2"/>
              </a:solidFill>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1575" b="1" dirty="0">
                <a:solidFill>
                  <a:schemeClr val="accent1">
                    <a:lumMod val="50000"/>
                  </a:schemeClr>
                </a:solidFill>
                <a:latin typeface="Arial" panose="020B0604020202020204" pitchFamily="34" charset="0"/>
                <a:cs typeface="Arial" panose="020B0604020202020204" pitchFamily="34" charset="0"/>
              </a:endParaRPr>
            </a:p>
          </p:txBody>
        </p:sp>
      </p:grpSp>
      <p:grpSp>
        <p:nvGrpSpPr>
          <p:cNvPr id="83" name="Group 13">
            <a:extLst>
              <a:ext uri="{FF2B5EF4-FFF2-40B4-BE49-F238E27FC236}">
                <a16:creationId xmlns:a16="http://schemas.microsoft.com/office/drawing/2014/main" id="{6B316CC1-6A21-4FDF-AC74-A91FE9678DA2}"/>
              </a:ext>
            </a:extLst>
          </p:cNvPr>
          <p:cNvGrpSpPr/>
          <p:nvPr/>
        </p:nvGrpSpPr>
        <p:grpSpPr>
          <a:xfrm>
            <a:off x="1038033" y="3518999"/>
            <a:ext cx="900231" cy="1400336"/>
            <a:chOff x="0" y="1753726"/>
            <a:chExt cx="1600410" cy="2489485"/>
          </a:xfrm>
        </p:grpSpPr>
        <p:sp>
          <p:nvSpPr>
            <p:cNvPr id="84" name="Arc 85">
              <a:extLst>
                <a:ext uri="{FF2B5EF4-FFF2-40B4-BE49-F238E27FC236}">
                  <a16:creationId xmlns:a16="http://schemas.microsoft.com/office/drawing/2014/main" id="{194216BA-23C7-4B75-9371-8F1E86CC5AF9}"/>
                </a:ext>
              </a:extLst>
            </p:cNvPr>
            <p:cNvSpPr/>
            <p:nvPr/>
          </p:nvSpPr>
          <p:spPr>
            <a:xfrm>
              <a:off x="424342" y="3067143"/>
              <a:ext cx="1176068" cy="1176068"/>
            </a:xfrm>
            <a:prstGeom prst="arc">
              <a:avLst>
                <a:gd name="adj1" fmla="val 15956854"/>
                <a:gd name="adj2" fmla="val 10891041"/>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a:latin typeface="Arial" panose="020B0604020202020204" pitchFamily="34" charset="0"/>
                <a:cs typeface="Arial" panose="020B0604020202020204" pitchFamily="34" charset="0"/>
              </a:endParaRPr>
            </a:p>
          </p:txBody>
        </p:sp>
        <p:cxnSp>
          <p:nvCxnSpPr>
            <p:cNvPr id="85" name="Straight Connector 86">
              <a:extLst>
                <a:ext uri="{FF2B5EF4-FFF2-40B4-BE49-F238E27FC236}">
                  <a16:creationId xmlns:a16="http://schemas.microsoft.com/office/drawing/2014/main" id="{5D026D09-7C0B-47CA-B4BA-9C07A1985460}"/>
                </a:ext>
              </a:extLst>
            </p:cNvPr>
            <p:cNvCxnSpPr>
              <a:cxnSpLocks/>
            </p:cNvCxnSpPr>
            <p:nvPr/>
          </p:nvCxnSpPr>
          <p:spPr>
            <a:xfrm flipH="1">
              <a:off x="0" y="3655937"/>
              <a:ext cx="43863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6" name="Straight Connector 87">
              <a:extLst>
                <a:ext uri="{FF2B5EF4-FFF2-40B4-BE49-F238E27FC236}">
                  <a16:creationId xmlns:a16="http://schemas.microsoft.com/office/drawing/2014/main" id="{1A721A02-ECD0-470D-98BD-2BE369FC2FA6}"/>
                </a:ext>
              </a:extLst>
            </p:cNvPr>
            <p:cNvCxnSpPr>
              <a:cxnSpLocks/>
            </p:cNvCxnSpPr>
            <p:nvPr/>
          </p:nvCxnSpPr>
          <p:spPr>
            <a:xfrm flipV="1">
              <a:off x="966057" y="1753726"/>
              <a:ext cx="0" cy="1333939"/>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sp>
          <p:nvSpPr>
            <p:cNvPr id="87" name="Oval 88">
              <a:extLst>
                <a:ext uri="{FF2B5EF4-FFF2-40B4-BE49-F238E27FC236}">
                  <a16:creationId xmlns:a16="http://schemas.microsoft.com/office/drawing/2014/main" id="{BADE1FCC-E104-4FB8-8940-5F803201BC98}"/>
                </a:ext>
              </a:extLst>
            </p:cNvPr>
            <p:cNvSpPr/>
            <p:nvPr/>
          </p:nvSpPr>
          <p:spPr>
            <a:xfrm>
              <a:off x="572066" y="3214866"/>
              <a:ext cx="880621" cy="880621"/>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75"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sp>
        <p:nvSpPr>
          <p:cNvPr id="88" name="TextBox 89">
            <a:extLst>
              <a:ext uri="{FF2B5EF4-FFF2-40B4-BE49-F238E27FC236}">
                <a16:creationId xmlns:a16="http://schemas.microsoft.com/office/drawing/2014/main" id="{141240C0-B3AA-4265-B60A-CCFE683A420A}"/>
              </a:ext>
            </a:extLst>
          </p:cNvPr>
          <p:cNvSpPr txBox="1"/>
          <p:nvPr/>
        </p:nvSpPr>
        <p:spPr>
          <a:xfrm>
            <a:off x="1361304" y="2874021"/>
            <a:ext cx="830677" cy="307777"/>
          </a:xfrm>
          <a:prstGeom prst="rect">
            <a:avLst/>
          </a:prstGeom>
          <a:noFill/>
        </p:spPr>
        <p:txBody>
          <a:bodyPr wrap="none" rtlCol="0">
            <a:spAutoFit/>
          </a:bodyPr>
          <a:lstStyle/>
          <a:p>
            <a:pPr algn="ctr"/>
            <a:r>
              <a:rPr lang="en-US" sz="1400" b="1" dirty="0">
                <a:latin typeface="Arial" panose="020B0604020202020204" pitchFamily="34" charset="0"/>
                <a:ea typeface="Verdana" panose="020B0604030504040204" pitchFamily="34" charset="0"/>
                <a:cs typeface="Arial" panose="020B0604020202020204" pitchFamily="34" charset="0"/>
              </a:rPr>
              <a:t>01/2020</a:t>
            </a:r>
          </a:p>
        </p:txBody>
      </p:sp>
      <p:sp>
        <p:nvSpPr>
          <p:cNvPr id="89" name="TextBox 90">
            <a:extLst>
              <a:ext uri="{FF2B5EF4-FFF2-40B4-BE49-F238E27FC236}">
                <a16:creationId xmlns:a16="http://schemas.microsoft.com/office/drawing/2014/main" id="{C1E27434-9C6A-4C99-83C2-771920496372}"/>
              </a:ext>
            </a:extLst>
          </p:cNvPr>
          <p:cNvSpPr txBox="1"/>
          <p:nvPr/>
        </p:nvSpPr>
        <p:spPr>
          <a:xfrm>
            <a:off x="2308939" y="5347616"/>
            <a:ext cx="830677" cy="307777"/>
          </a:xfrm>
          <a:prstGeom prst="rect">
            <a:avLst/>
          </a:prstGeom>
          <a:noFill/>
        </p:spPr>
        <p:txBody>
          <a:bodyPr wrap="none" rtlCol="0">
            <a:spAutoFit/>
          </a:bodyPr>
          <a:lstStyle/>
          <a:p>
            <a:pPr algn="ctr"/>
            <a:r>
              <a:rPr lang="en-US" sz="1400" b="1" dirty="0">
                <a:latin typeface="Arial" panose="020B0604020202020204" pitchFamily="34" charset="0"/>
                <a:ea typeface="Verdana" panose="020B0604030504040204" pitchFamily="34" charset="0"/>
                <a:cs typeface="Arial" panose="020B0604020202020204" pitchFamily="34" charset="0"/>
              </a:rPr>
              <a:t>03/2020</a:t>
            </a:r>
          </a:p>
        </p:txBody>
      </p:sp>
      <p:sp>
        <p:nvSpPr>
          <p:cNvPr id="90" name="TextBox 91">
            <a:extLst>
              <a:ext uri="{FF2B5EF4-FFF2-40B4-BE49-F238E27FC236}">
                <a16:creationId xmlns:a16="http://schemas.microsoft.com/office/drawing/2014/main" id="{942D1174-549A-4748-8DAE-E3BFCC871A64}"/>
              </a:ext>
            </a:extLst>
          </p:cNvPr>
          <p:cNvSpPr txBox="1"/>
          <p:nvPr/>
        </p:nvSpPr>
        <p:spPr>
          <a:xfrm>
            <a:off x="4986865" y="2872216"/>
            <a:ext cx="830677" cy="307777"/>
          </a:xfrm>
          <a:prstGeom prst="rect">
            <a:avLst/>
          </a:prstGeom>
          <a:noFill/>
        </p:spPr>
        <p:txBody>
          <a:bodyPr wrap="none" rtlCol="0">
            <a:spAutoFit/>
          </a:bodyPr>
          <a:lstStyle/>
          <a:p>
            <a:pPr algn="ctr"/>
            <a:r>
              <a:rPr lang="en-US" sz="1400" b="1" dirty="0">
                <a:latin typeface="Arial" panose="020B0604020202020204" pitchFamily="34" charset="0"/>
                <a:ea typeface="Verdana" panose="020B0604030504040204" pitchFamily="34" charset="0"/>
                <a:cs typeface="Arial" panose="020B0604020202020204" pitchFamily="34" charset="0"/>
              </a:rPr>
              <a:t>05/2020</a:t>
            </a:r>
          </a:p>
        </p:txBody>
      </p:sp>
      <p:sp>
        <p:nvSpPr>
          <p:cNvPr id="91" name="TextBox 92">
            <a:extLst>
              <a:ext uri="{FF2B5EF4-FFF2-40B4-BE49-F238E27FC236}">
                <a16:creationId xmlns:a16="http://schemas.microsoft.com/office/drawing/2014/main" id="{E9D1A21E-CEB9-4122-8305-43D73EEB2CB1}"/>
              </a:ext>
            </a:extLst>
          </p:cNvPr>
          <p:cNvSpPr txBox="1"/>
          <p:nvPr/>
        </p:nvSpPr>
        <p:spPr>
          <a:xfrm>
            <a:off x="7002607" y="5189609"/>
            <a:ext cx="820802" cy="307777"/>
          </a:xfrm>
          <a:prstGeom prst="rect">
            <a:avLst/>
          </a:prstGeom>
          <a:noFill/>
        </p:spPr>
        <p:txBody>
          <a:bodyPr wrap="none" rtlCol="0">
            <a:spAutoFit/>
          </a:bodyPr>
          <a:lstStyle/>
          <a:p>
            <a:pPr algn="ctr"/>
            <a:r>
              <a:rPr lang="en-US" sz="1400" b="1" dirty="0">
                <a:latin typeface="Arial" panose="020B0604020202020204" pitchFamily="34" charset="0"/>
                <a:ea typeface="Verdana" panose="020B0604030504040204" pitchFamily="34" charset="0"/>
                <a:cs typeface="Arial" panose="020B0604020202020204" pitchFamily="34" charset="0"/>
              </a:rPr>
              <a:t>11/2020</a:t>
            </a:r>
          </a:p>
        </p:txBody>
      </p:sp>
      <p:sp>
        <p:nvSpPr>
          <p:cNvPr id="92" name="TextBox 93">
            <a:extLst>
              <a:ext uri="{FF2B5EF4-FFF2-40B4-BE49-F238E27FC236}">
                <a16:creationId xmlns:a16="http://schemas.microsoft.com/office/drawing/2014/main" id="{E48372E1-4FB4-4124-A43A-4D8CEDBEB5CE}"/>
              </a:ext>
            </a:extLst>
          </p:cNvPr>
          <p:cNvSpPr txBox="1"/>
          <p:nvPr/>
        </p:nvSpPr>
        <p:spPr>
          <a:xfrm>
            <a:off x="8753207" y="2872216"/>
            <a:ext cx="830677" cy="307777"/>
          </a:xfrm>
          <a:prstGeom prst="rect">
            <a:avLst/>
          </a:prstGeom>
          <a:noFill/>
        </p:spPr>
        <p:txBody>
          <a:bodyPr wrap="none" rtlCol="0">
            <a:spAutoFit/>
          </a:bodyPr>
          <a:lstStyle/>
          <a:p>
            <a:pPr algn="ctr"/>
            <a:r>
              <a:rPr lang="en-US" sz="1400" b="1" dirty="0">
                <a:latin typeface="Arial" panose="020B0604020202020204" pitchFamily="34" charset="0"/>
                <a:ea typeface="Verdana" panose="020B0604030504040204" pitchFamily="34" charset="0"/>
                <a:cs typeface="Arial" panose="020B0604020202020204" pitchFamily="34" charset="0"/>
              </a:rPr>
              <a:t>01/2021</a:t>
            </a:r>
          </a:p>
        </p:txBody>
      </p:sp>
      <p:grpSp>
        <p:nvGrpSpPr>
          <p:cNvPr id="93" name="Group 94">
            <a:extLst>
              <a:ext uri="{FF2B5EF4-FFF2-40B4-BE49-F238E27FC236}">
                <a16:creationId xmlns:a16="http://schemas.microsoft.com/office/drawing/2014/main" id="{D7706497-24F5-4AB7-8B52-51E46FFD5327}"/>
              </a:ext>
            </a:extLst>
          </p:cNvPr>
          <p:cNvGrpSpPr/>
          <p:nvPr/>
        </p:nvGrpSpPr>
        <p:grpSpPr>
          <a:xfrm>
            <a:off x="1709624" y="3164160"/>
            <a:ext cx="3015899" cy="1110198"/>
            <a:chOff x="1136649" y="1465735"/>
            <a:chExt cx="4097690" cy="1973687"/>
          </a:xfrm>
        </p:grpSpPr>
        <p:sp>
          <p:nvSpPr>
            <p:cNvPr id="94" name="TextBox 95">
              <a:extLst>
                <a:ext uri="{FF2B5EF4-FFF2-40B4-BE49-F238E27FC236}">
                  <a16:creationId xmlns:a16="http://schemas.microsoft.com/office/drawing/2014/main" id="{1798C018-FD79-48B4-A4BF-45283CB6DB28}"/>
                </a:ext>
              </a:extLst>
            </p:cNvPr>
            <p:cNvSpPr txBox="1"/>
            <p:nvPr/>
          </p:nvSpPr>
          <p:spPr>
            <a:xfrm>
              <a:off x="1136649" y="1465735"/>
              <a:ext cx="3119578" cy="547160"/>
            </a:xfrm>
            <a:prstGeom prst="rect">
              <a:avLst/>
            </a:prstGeom>
            <a:noFill/>
          </p:spPr>
          <p:txBody>
            <a:bodyPr wrap="square" rtlCol="0">
              <a:spAutoFit/>
            </a:bodyPr>
            <a:lstStyle/>
            <a:p>
              <a:r>
                <a:rPr lang="en-US" sz="1400" b="1" noProof="1">
                  <a:latin typeface="Arial" panose="020B0604020202020204" pitchFamily="34" charset="0"/>
                  <a:ea typeface="Verdana" panose="020B0604030504040204" pitchFamily="34" charset="0"/>
                  <a:cs typeface="Arial" panose="020B0604020202020204" pitchFamily="34" charset="0"/>
                </a:rPr>
                <a:t>EUSDR TASK FORCE</a:t>
              </a:r>
            </a:p>
          </p:txBody>
        </p:sp>
        <p:cxnSp>
          <p:nvCxnSpPr>
            <p:cNvPr id="95" name="Straight Connector 96">
              <a:extLst>
                <a:ext uri="{FF2B5EF4-FFF2-40B4-BE49-F238E27FC236}">
                  <a16:creationId xmlns:a16="http://schemas.microsoft.com/office/drawing/2014/main" id="{BEB3456D-7C06-4E62-B1BD-D709489E2824}"/>
                </a:ext>
              </a:extLst>
            </p:cNvPr>
            <p:cNvCxnSpPr/>
            <p:nvPr/>
          </p:nvCxnSpPr>
          <p:spPr>
            <a:xfrm>
              <a:off x="1227707" y="2100936"/>
              <a:ext cx="2494566"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6" name="Rectangle 97">
              <a:extLst>
                <a:ext uri="{FF2B5EF4-FFF2-40B4-BE49-F238E27FC236}">
                  <a16:creationId xmlns:a16="http://schemas.microsoft.com/office/drawing/2014/main" id="{F26A1962-EE12-4132-A041-4F0A8BDEB54B}"/>
                </a:ext>
              </a:extLst>
            </p:cNvPr>
            <p:cNvSpPr/>
            <p:nvPr/>
          </p:nvSpPr>
          <p:spPr>
            <a:xfrm>
              <a:off x="1227706" y="2180957"/>
              <a:ext cx="4006633" cy="1258465"/>
            </a:xfrm>
            <a:prstGeom prst="rect">
              <a:avLst/>
            </a:prstGeom>
          </p:spPr>
          <p:txBody>
            <a:bodyPr wrap="square">
              <a:spAutoFit/>
            </a:bodyPr>
            <a:lstStyle/>
            <a:p>
              <a:r>
                <a:rPr lang="en-GB" sz="1000" noProof="1">
                  <a:latin typeface="Arial" panose="020B0604020202020204" pitchFamily="34" charset="0"/>
                  <a:ea typeface="Verdana" panose="020B0604030504040204" pitchFamily="34" charset="0"/>
                  <a:cs typeface="Arial" panose="020B0604020202020204" pitchFamily="34" charset="0"/>
                </a:rPr>
                <a:t>formed for embedding the EUSDR into EU Programmes (EMB-DR); suppor for strategic planning and programming of the ESI/IPA III/ NDICI funds in 3 meetings held so far</a:t>
              </a:r>
            </a:p>
          </p:txBody>
        </p:sp>
      </p:grpSp>
      <p:grpSp>
        <p:nvGrpSpPr>
          <p:cNvPr id="97" name="Group 98">
            <a:extLst>
              <a:ext uri="{FF2B5EF4-FFF2-40B4-BE49-F238E27FC236}">
                <a16:creationId xmlns:a16="http://schemas.microsoft.com/office/drawing/2014/main" id="{E02D7944-BA1B-426A-8D84-486AF02C14B2}"/>
              </a:ext>
            </a:extLst>
          </p:cNvPr>
          <p:cNvGrpSpPr/>
          <p:nvPr/>
        </p:nvGrpSpPr>
        <p:grpSpPr>
          <a:xfrm>
            <a:off x="3350357" y="5299990"/>
            <a:ext cx="3190837" cy="305599"/>
            <a:chOff x="-2929892" y="2128359"/>
            <a:chExt cx="5672598" cy="543285"/>
          </a:xfrm>
        </p:grpSpPr>
        <p:sp>
          <p:nvSpPr>
            <p:cNvPr id="98" name="TextBox 99">
              <a:extLst>
                <a:ext uri="{FF2B5EF4-FFF2-40B4-BE49-F238E27FC236}">
                  <a16:creationId xmlns:a16="http://schemas.microsoft.com/office/drawing/2014/main" id="{91AC0B15-799C-41C0-887A-4FB5DDF865F2}"/>
                </a:ext>
              </a:extLst>
            </p:cNvPr>
            <p:cNvSpPr txBox="1"/>
            <p:nvPr/>
          </p:nvSpPr>
          <p:spPr>
            <a:xfrm>
              <a:off x="-2929892" y="2128359"/>
              <a:ext cx="4288664" cy="519799"/>
            </a:xfrm>
            <a:prstGeom prst="rect">
              <a:avLst/>
            </a:prstGeom>
            <a:noFill/>
          </p:spPr>
          <p:txBody>
            <a:bodyPr wrap="square" rtlCol="0">
              <a:spAutoFit/>
            </a:bodyPr>
            <a:lstStyle/>
            <a:p>
              <a:r>
                <a:rPr lang="en-US" sz="1300" b="1" noProof="1">
                  <a:latin typeface="Arial" panose="020B0604020202020204" pitchFamily="34" charset="0"/>
                  <a:ea typeface="Verdana" panose="020B0604030504040204" pitchFamily="34" charset="0"/>
                  <a:cs typeface="Arial" panose="020B0604020202020204" pitchFamily="34" charset="0"/>
                </a:rPr>
                <a:t>EUSDR EMBEDDING TOOL</a:t>
              </a:r>
            </a:p>
          </p:txBody>
        </p:sp>
        <p:cxnSp>
          <p:nvCxnSpPr>
            <p:cNvPr id="99" name="Straight Connector 100">
              <a:extLst>
                <a:ext uri="{FF2B5EF4-FFF2-40B4-BE49-F238E27FC236}">
                  <a16:creationId xmlns:a16="http://schemas.microsoft.com/office/drawing/2014/main" id="{68266235-1F99-4704-AC74-2EE3E50AB05D}"/>
                </a:ext>
              </a:extLst>
            </p:cNvPr>
            <p:cNvCxnSpPr/>
            <p:nvPr/>
          </p:nvCxnSpPr>
          <p:spPr>
            <a:xfrm>
              <a:off x="-2785871" y="2671644"/>
              <a:ext cx="3455999"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0" name="Rectangle 101">
              <a:extLst>
                <a:ext uri="{FF2B5EF4-FFF2-40B4-BE49-F238E27FC236}">
                  <a16:creationId xmlns:a16="http://schemas.microsoft.com/office/drawing/2014/main" id="{BE1B6909-ED50-412E-A90C-6972B5935C73}"/>
                </a:ext>
              </a:extLst>
            </p:cNvPr>
            <p:cNvSpPr/>
            <p:nvPr/>
          </p:nvSpPr>
          <p:spPr>
            <a:xfrm>
              <a:off x="1075389" y="2190726"/>
              <a:ext cx="1667317" cy="385744"/>
            </a:xfrm>
            <a:prstGeom prst="rect">
              <a:avLst/>
            </a:prstGeom>
          </p:spPr>
          <p:txBody>
            <a:bodyPr wrap="square">
              <a:spAutoFit/>
            </a:bodyPr>
            <a:lstStyle/>
            <a:p>
              <a:pPr algn="ctr" defTabSz="400040">
                <a:lnSpc>
                  <a:spcPct val="90000"/>
                </a:lnSpc>
                <a:spcBef>
                  <a:spcPct val="0"/>
                </a:spcBef>
                <a:spcAft>
                  <a:spcPct val="35000"/>
                </a:spcAft>
              </a:pPr>
              <a:endParaRPr lang="de-DE" sz="900" dirty="0">
                <a:latin typeface="Arial" panose="020B0604020202020204" pitchFamily="34" charset="0"/>
                <a:cs typeface="Arial" panose="020B0604020202020204" pitchFamily="34" charset="0"/>
              </a:endParaRPr>
            </a:p>
          </p:txBody>
        </p:sp>
      </p:grpSp>
      <p:grpSp>
        <p:nvGrpSpPr>
          <p:cNvPr id="101" name="Group 102">
            <a:extLst>
              <a:ext uri="{FF2B5EF4-FFF2-40B4-BE49-F238E27FC236}">
                <a16:creationId xmlns:a16="http://schemas.microsoft.com/office/drawing/2014/main" id="{17F8FD26-2334-4955-A073-55E72C385C26}"/>
              </a:ext>
            </a:extLst>
          </p:cNvPr>
          <p:cNvGrpSpPr/>
          <p:nvPr/>
        </p:nvGrpSpPr>
        <p:grpSpPr>
          <a:xfrm>
            <a:off x="5255434" y="3190402"/>
            <a:ext cx="2961194" cy="1108743"/>
            <a:chOff x="472696" y="1448559"/>
            <a:chExt cx="5264342" cy="1971095"/>
          </a:xfrm>
        </p:grpSpPr>
        <p:sp>
          <p:nvSpPr>
            <p:cNvPr id="102" name="TextBox 103">
              <a:extLst>
                <a:ext uri="{FF2B5EF4-FFF2-40B4-BE49-F238E27FC236}">
                  <a16:creationId xmlns:a16="http://schemas.microsoft.com/office/drawing/2014/main" id="{6016033C-F33A-44BD-AE9D-C50327044AD1}"/>
                </a:ext>
              </a:extLst>
            </p:cNvPr>
            <p:cNvSpPr txBox="1"/>
            <p:nvPr/>
          </p:nvSpPr>
          <p:spPr>
            <a:xfrm>
              <a:off x="472696" y="1448559"/>
              <a:ext cx="5264342" cy="547158"/>
            </a:xfrm>
            <a:prstGeom prst="rect">
              <a:avLst/>
            </a:prstGeom>
            <a:noFill/>
          </p:spPr>
          <p:txBody>
            <a:bodyPr wrap="square" rtlCol="0">
              <a:spAutoFit/>
            </a:bodyPr>
            <a:lstStyle/>
            <a:p>
              <a:r>
                <a:rPr lang="en-US" sz="1400" b="1" noProof="1">
                  <a:latin typeface="Arial" panose="020B0604020202020204" pitchFamily="34" charset="0"/>
                  <a:ea typeface="Verdana" panose="020B0604030504040204" pitchFamily="34" charset="0"/>
                  <a:cs typeface="Arial" panose="020B0604020202020204" pitchFamily="34" charset="0"/>
                </a:rPr>
                <a:t>SHORTLIST STRATEGIC TOPICS</a:t>
              </a:r>
            </a:p>
          </p:txBody>
        </p:sp>
        <p:cxnSp>
          <p:nvCxnSpPr>
            <p:cNvPr id="103" name="Straight Connector 104">
              <a:extLst>
                <a:ext uri="{FF2B5EF4-FFF2-40B4-BE49-F238E27FC236}">
                  <a16:creationId xmlns:a16="http://schemas.microsoft.com/office/drawing/2014/main" id="{2A984A77-0C9A-4FAA-B5FF-6939935D7686}"/>
                </a:ext>
              </a:extLst>
            </p:cNvPr>
            <p:cNvCxnSpPr/>
            <p:nvPr/>
          </p:nvCxnSpPr>
          <p:spPr>
            <a:xfrm>
              <a:off x="764141" y="2076037"/>
              <a:ext cx="4351998"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4" name="Rectangle 105">
              <a:extLst>
                <a:ext uri="{FF2B5EF4-FFF2-40B4-BE49-F238E27FC236}">
                  <a16:creationId xmlns:a16="http://schemas.microsoft.com/office/drawing/2014/main" id="{0E72DBBF-F08B-40C7-A2FC-F857E64D2F19}"/>
                </a:ext>
              </a:extLst>
            </p:cNvPr>
            <p:cNvSpPr/>
            <p:nvPr/>
          </p:nvSpPr>
          <p:spPr>
            <a:xfrm>
              <a:off x="663341" y="2161192"/>
              <a:ext cx="4642685" cy="1258462"/>
            </a:xfrm>
            <a:prstGeom prst="rect">
              <a:avLst/>
            </a:prstGeom>
          </p:spPr>
          <p:txBody>
            <a:bodyPr wrap="square">
              <a:spAutoFit/>
            </a:bodyPr>
            <a:lstStyle/>
            <a:p>
              <a:r>
                <a:rPr lang="en-GB" sz="1000" i="1" noProof="1">
                  <a:latin typeface="Arial" panose="020B0604020202020204" pitchFamily="34" charset="0"/>
                  <a:ea typeface="Verdana" panose="020B0604030504040204" pitchFamily="34" charset="0"/>
                  <a:cs typeface="Arial" panose="020B0604020202020204" pitchFamily="34" charset="0"/>
                </a:rPr>
                <a:t>three strategic topics </a:t>
              </a:r>
              <a:r>
                <a:rPr lang="en-GB" sz="1000" noProof="1">
                  <a:latin typeface="Arial" panose="020B0604020202020204" pitchFamily="34" charset="0"/>
                  <a:ea typeface="Verdana" panose="020B0604030504040204" pitchFamily="34" charset="0"/>
                  <a:cs typeface="Arial" panose="020B0604020202020204" pitchFamily="34" charset="0"/>
                </a:rPr>
                <a:t>per Priority Area (PA) to be included in the relevant national/regional operational programmes was generated and endorsed in 10/2020.</a:t>
              </a:r>
            </a:p>
          </p:txBody>
        </p:sp>
      </p:grpSp>
      <p:grpSp>
        <p:nvGrpSpPr>
          <p:cNvPr id="105" name="Group 106">
            <a:extLst>
              <a:ext uri="{FF2B5EF4-FFF2-40B4-BE49-F238E27FC236}">
                <a16:creationId xmlns:a16="http://schemas.microsoft.com/office/drawing/2014/main" id="{97D868DD-E3C4-4170-8357-7DA5FF4ABD06}"/>
              </a:ext>
            </a:extLst>
          </p:cNvPr>
          <p:cNvGrpSpPr/>
          <p:nvPr/>
        </p:nvGrpSpPr>
        <p:grpSpPr>
          <a:xfrm>
            <a:off x="7002607" y="5534992"/>
            <a:ext cx="3015662" cy="806427"/>
            <a:chOff x="663670" y="2099483"/>
            <a:chExt cx="3133554" cy="1433647"/>
          </a:xfrm>
        </p:grpSpPr>
        <p:sp>
          <p:nvSpPr>
            <p:cNvPr id="106" name="TextBox 107">
              <a:extLst>
                <a:ext uri="{FF2B5EF4-FFF2-40B4-BE49-F238E27FC236}">
                  <a16:creationId xmlns:a16="http://schemas.microsoft.com/office/drawing/2014/main" id="{3F67EB71-5B75-4833-8766-8BEC9C00F2A3}"/>
                </a:ext>
              </a:extLst>
            </p:cNvPr>
            <p:cNvSpPr txBox="1"/>
            <p:nvPr/>
          </p:nvSpPr>
          <p:spPr>
            <a:xfrm>
              <a:off x="715728" y="2099483"/>
              <a:ext cx="2181400" cy="547159"/>
            </a:xfrm>
            <a:prstGeom prst="rect">
              <a:avLst/>
            </a:prstGeom>
            <a:noFill/>
          </p:spPr>
          <p:txBody>
            <a:bodyPr wrap="square" rtlCol="0">
              <a:spAutoFit/>
            </a:bodyPr>
            <a:lstStyle/>
            <a:p>
              <a:r>
                <a:rPr lang="en-US" sz="1400" b="1" noProof="1">
                  <a:latin typeface="Arial" panose="020B0604020202020204" pitchFamily="34" charset="0"/>
                  <a:ea typeface="Verdana" panose="020B0604030504040204" pitchFamily="34" charset="0"/>
                  <a:cs typeface="Arial" panose="020B0604020202020204" pitchFamily="34" charset="0"/>
                </a:rPr>
                <a:t>MA LEAFLET</a:t>
              </a:r>
            </a:p>
          </p:txBody>
        </p:sp>
        <p:cxnSp>
          <p:nvCxnSpPr>
            <p:cNvPr id="107" name="Straight Connector 108">
              <a:extLst>
                <a:ext uri="{FF2B5EF4-FFF2-40B4-BE49-F238E27FC236}">
                  <a16:creationId xmlns:a16="http://schemas.microsoft.com/office/drawing/2014/main" id="{DCDC8057-0F79-4549-BE08-1BDC54967624}"/>
                </a:ext>
              </a:extLst>
            </p:cNvPr>
            <p:cNvCxnSpPr/>
            <p:nvPr/>
          </p:nvCxnSpPr>
          <p:spPr>
            <a:xfrm>
              <a:off x="803182" y="2705127"/>
              <a:ext cx="1159628"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8" name="Rectangle 109">
              <a:extLst>
                <a:ext uri="{FF2B5EF4-FFF2-40B4-BE49-F238E27FC236}">
                  <a16:creationId xmlns:a16="http://schemas.microsoft.com/office/drawing/2014/main" id="{3B8238BE-5C03-4A90-84FB-5319BBB4823C}"/>
                </a:ext>
              </a:extLst>
            </p:cNvPr>
            <p:cNvSpPr/>
            <p:nvPr/>
          </p:nvSpPr>
          <p:spPr>
            <a:xfrm>
              <a:off x="663670" y="2821824"/>
              <a:ext cx="3133554" cy="711306"/>
            </a:xfrm>
            <a:prstGeom prst="rect">
              <a:avLst/>
            </a:prstGeom>
          </p:spPr>
          <p:txBody>
            <a:bodyPr wrap="square">
              <a:spAutoFit/>
            </a:bodyPr>
            <a:lstStyle/>
            <a:p>
              <a:r>
                <a:rPr lang="en-GB" sz="1000" noProof="1">
                  <a:latin typeface="Arial" panose="020B0604020202020204" pitchFamily="34" charset="0"/>
                  <a:ea typeface="Verdana" panose="020B0604030504040204" pitchFamily="34" charset="0"/>
                  <a:cs typeface="Arial" panose="020B0604020202020204" pitchFamily="34" charset="0"/>
                </a:rPr>
                <a:t>Embedding a nutshell provided to MAs in the Danube Reingion incl. embedding formats.</a:t>
              </a:r>
            </a:p>
          </p:txBody>
        </p:sp>
      </p:grpSp>
      <p:grpSp>
        <p:nvGrpSpPr>
          <p:cNvPr id="109" name="Group 110">
            <a:extLst>
              <a:ext uri="{FF2B5EF4-FFF2-40B4-BE49-F238E27FC236}">
                <a16:creationId xmlns:a16="http://schemas.microsoft.com/office/drawing/2014/main" id="{E26EC4E2-6DE5-4199-BDCC-A42C4AC8BFBC}"/>
              </a:ext>
            </a:extLst>
          </p:cNvPr>
          <p:cNvGrpSpPr/>
          <p:nvPr/>
        </p:nvGrpSpPr>
        <p:grpSpPr>
          <a:xfrm>
            <a:off x="9161560" y="3248284"/>
            <a:ext cx="2319371" cy="1136361"/>
            <a:chOff x="1193908" y="1486830"/>
            <a:chExt cx="1594295" cy="2020192"/>
          </a:xfrm>
        </p:grpSpPr>
        <p:sp>
          <p:nvSpPr>
            <p:cNvPr id="110" name="TextBox 111">
              <a:extLst>
                <a:ext uri="{FF2B5EF4-FFF2-40B4-BE49-F238E27FC236}">
                  <a16:creationId xmlns:a16="http://schemas.microsoft.com/office/drawing/2014/main" id="{25816D2B-B685-4168-B46B-E086D3407DF1}"/>
                </a:ext>
              </a:extLst>
            </p:cNvPr>
            <p:cNvSpPr txBox="1"/>
            <p:nvPr/>
          </p:nvSpPr>
          <p:spPr>
            <a:xfrm>
              <a:off x="1193908" y="1486830"/>
              <a:ext cx="1509057" cy="547158"/>
            </a:xfrm>
            <a:prstGeom prst="rect">
              <a:avLst/>
            </a:prstGeom>
            <a:noFill/>
          </p:spPr>
          <p:txBody>
            <a:bodyPr wrap="square" rtlCol="0">
              <a:spAutoFit/>
            </a:bodyPr>
            <a:lstStyle/>
            <a:p>
              <a:r>
                <a:rPr lang="en-US" sz="1400" b="1" noProof="1">
                  <a:latin typeface="Arial" panose="020B0604020202020204" pitchFamily="34" charset="0"/>
                  <a:ea typeface="Verdana" panose="020B0604030504040204" pitchFamily="34" charset="0"/>
                  <a:cs typeface="Arial" panose="020B0604020202020204" pitchFamily="34" charset="0"/>
                </a:rPr>
                <a:t>MA NETWORKS</a:t>
              </a:r>
            </a:p>
          </p:txBody>
        </p:sp>
        <p:cxnSp>
          <p:nvCxnSpPr>
            <p:cNvPr id="111" name="Straight Connector 112">
              <a:extLst>
                <a:ext uri="{FF2B5EF4-FFF2-40B4-BE49-F238E27FC236}">
                  <a16:creationId xmlns:a16="http://schemas.microsoft.com/office/drawing/2014/main" id="{3111C83A-9559-4278-95F4-27CC6D9C8478}"/>
                </a:ext>
              </a:extLst>
            </p:cNvPr>
            <p:cNvCxnSpPr/>
            <p:nvPr/>
          </p:nvCxnSpPr>
          <p:spPr>
            <a:xfrm>
              <a:off x="1217638" y="2113191"/>
              <a:ext cx="1166364" cy="8388"/>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2" name="Rectangle 113">
              <a:extLst>
                <a:ext uri="{FF2B5EF4-FFF2-40B4-BE49-F238E27FC236}">
                  <a16:creationId xmlns:a16="http://schemas.microsoft.com/office/drawing/2014/main" id="{5E98921E-BC0F-4096-B55D-CC59922F96C3}"/>
                </a:ext>
              </a:extLst>
            </p:cNvPr>
            <p:cNvSpPr/>
            <p:nvPr/>
          </p:nvSpPr>
          <p:spPr>
            <a:xfrm>
              <a:off x="1193908" y="2248561"/>
              <a:ext cx="1594295" cy="1258461"/>
            </a:xfrm>
            <a:prstGeom prst="rect">
              <a:avLst/>
            </a:prstGeom>
          </p:spPr>
          <p:txBody>
            <a:bodyPr wrap="square">
              <a:spAutoFit/>
            </a:bodyPr>
            <a:lstStyle/>
            <a:p>
              <a:pPr marL="128585" indent="-128585">
                <a:buFont typeface="Arial" panose="020B0604020202020204" pitchFamily="34" charset="0"/>
                <a:buChar char="•"/>
              </a:pPr>
              <a:r>
                <a:rPr lang="de-AT" sz="1000" noProof="1">
                  <a:latin typeface="Arial" panose="020B0604020202020204" pitchFamily="34" charset="0"/>
                  <a:ea typeface="Verdana" panose="020B0604030504040204" pitchFamily="34" charset="0"/>
                  <a:cs typeface="Arial" panose="020B0604020202020204" pitchFamily="34" charset="0"/>
                </a:rPr>
                <a:t>ESF MA Network since 2015 </a:t>
              </a:r>
            </a:p>
            <a:p>
              <a:pPr marL="128585" indent="-128585">
                <a:buFont typeface="Arial" panose="020B0604020202020204" pitchFamily="34" charset="0"/>
                <a:buChar char="•"/>
              </a:pPr>
              <a:r>
                <a:rPr lang="en-GB" sz="1000" noProof="1">
                  <a:latin typeface="Arial" panose="020B0604020202020204" pitchFamily="34" charset="0"/>
                  <a:ea typeface="Verdana" panose="020B0604030504040204" pitchFamily="34" charset="0"/>
                  <a:cs typeface="Arial" panose="020B0604020202020204" pitchFamily="34" charset="0"/>
                </a:rPr>
                <a:t>ERDF/CF MA Network est. 01/2021</a:t>
              </a:r>
            </a:p>
            <a:p>
              <a:pPr marL="128585" indent="-128585">
                <a:buFont typeface="Arial" panose="020B0604020202020204" pitchFamily="34" charset="0"/>
                <a:buChar char="•"/>
              </a:pPr>
              <a:r>
                <a:rPr lang="de-AT" sz="1000" noProof="1">
                  <a:latin typeface="Arial" panose="020B0604020202020204" pitchFamily="34" charset="0"/>
                  <a:ea typeface="Verdana" panose="020B0604030504040204" pitchFamily="34" charset="0"/>
                  <a:cs typeface="Arial" panose="020B0604020202020204" pitchFamily="34" charset="0"/>
                </a:rPr>
                <a:t>IPA/NDICI programming authorities network est. 04/2021</a:t>
              </a:r>
              <a:endParaRPr lang="en-GB" sz="1000" noProof="1">
                <a:latin typeface="Arial" panose="020B0604020202020204" pitchFamily="34" charset="0"/>
                <a:ea typeface="Verdana" panose="020B0604030504040204" pitchFamily="34" charset="0"/>
                <a:cs typeface="Arial" panose="020B0604020202020204" pitchFamily="34" charset="0"/>
              </a:endParaRPr>
            </a:p>
          </p:txBody>
        </p:sp>
      </p:grpSp>
      <p:pic>
        <p:nvPicPr>
          <p:cNvPr id="113" name="Graphic 6" descr="Head with gears">
            <a:extLst>
              <a:ext uri="{FF2B5EF4-FFF2-40B4-BE49-F238E27FC236}">
                <a16:creationId xmlns:a16="http://schemas.microsoft.com/office/drawing/2014/main" id="{F58EA162-A406-4BB5-A570-E636575FE20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30468" y="4411959"/>
            <a:ext cx="365674" cy="365674"/>
          </a:xfrm>
          <a:prstGeom prst="rect">
            <a:avLst/>
          </a:prstGeom>
        </p:spPr>
      </p:pic>
      <p:pic>
        <p:nvPicPr>
          <p:cNvPr id="114" name="Graphic 10" descr="Gears">
            <a:extLst>
              <a:ext uri="{FF2B5EF4-FFF2-40B4-BE49-F238E27FC236}">
                <a16:creationId xmlns:a16="http://schemas.microsoft.com/office/drawing/2014/main" id="{BC0AB16D-0A42-4CD5-9EC6-F8938F9034E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05428" y="4419044"/>
            <a:ext cx="365674" cy="365674"/>
          </a:xfrm>
          <a:prstGeom prst="rect">
            <a:avLst/>
          </a:prstGeom>
        </p:spPr>
      </p:pic>
      <p:pic>
        <p:nvPicPr>
          <p:cNvPr id="115" name="Grafik 114"/>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47009" y="4448568"/>
            <a:ext cx="351000" cy="351000"/>
          </a:xfrm>
          <a:prstGeom prst="rect">
            <a:avLst/>
          </a:prstGeom>
          <a:effectLst>
            <a:outerShdw blurRad="50800" dist="38100" dir="2700000" algn="tl" rotWithShape="0">
              <a:prstClr val="black">
                <a:alpha val="40000"/>
              </a:prstClr>
            </a:outerShdw>
          </a:effectLst>
        </p:spPr>
      </p:pic>
      <p:sp>
        <p:nvSpPr>
          <p:cNvPr id="116" name="Rechteck 115"/>
          <p:cNvSpPr/>
          <p:nvPr/>
        </p:nvSpPr>
        <p:spPr>
          <a:xfrm>
            <a:off x="3561145" y="5652709"/>
            <a:ext cx="2536484" cy="861774"/>
          </a:xfrm>
          <a:prstGeom prst="rect">
            <a:avLst/>
          </a:prstGeom>
        </p:spPr>
        <p:txBody>
          <a:bodyPr wrap="square">
            <a:spAutoFit/>
          </a:bodyPr>
          <a:lstStyle/>
          <a:p>
            <a:r>
              <a:rPr lang="en-GB" sz="1000" dirty="0">
                <a:latin typeface="Arial" panose="020B0604020202020204" pitchFamily="34" charset="0"/>
                <a:ea typeface="Verdana" panose="020B0604030504040204" pitchFamily="34" charset="0"/>
                <a:cs typeface="Arial" panose="020B0604020202020204" pitchFamily="34" charset="0"/>
              </a:rPr>
              <a:t>elaborated as rolling document based on a screening of available funding instruments. In this matrix, for each action and strategic topic possible funding instruments are suggested.</a:t>
            </a:r>
          </a:p>
        </p:txBody>
      </p:sp>
      <p:pic>
        <p:nvPicPr>
          <p:cNvPr id="117" name="Grafik 116"/>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737720" y="4448472"/>
            <a:ext cx="351000" cy="351000"/>
          </a:xfrm>
          <a:prstGeom prst="rect">
            <a:avLst/>
          </a:prstGeom>
          <a:effectLst>
            <a:outerShdw blurRad="50800" dist="38100" dir="2700000" algn="tl" rotWithShape="0">
              <a:prstClr val="black">
                <a:alpha val="40000"/>
              </a:prstClr>
            </a:outerShdw>
          </a:effectLst>
        </p:spPr>
      </p:pic>
      <p:pic>
        <p:nvPicPr>
          <p:cNvPr id="118" name="Grafik 1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43114" y="4427775"/>
            <a:ext cx="351000" cy="351000"/>
          </a:xfrm>
          <a:prstGeom prst="rect">
            <a:avLst/>
          </a:prstGeom>
        </p:spPr>
      </p:pic>
    </p:spTree>
    <p:extLst>
      <p:ext uri="{BB962C8B-B14F-4D97-AF65-F5344CB8AC3E}">
        <p14:creationId xmlns:p14="http://schemas.microsoft.com/office/powerpoint/2010/main" val="362595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dirty="0"/>
              <a:t>b. EMBEDDING PROCESS</a:t>
            </a:r>
          </a:p>
        </p:txBody>
      </p:sp>
      <p:sp>
        <p:nvSpPr>
          <p:cNvPr id="3" name="Inhaltsplatzhalter 2"/>
          <p:cNvSpPr>
            <a:spLocks noGrp="1"/>
          </p:cNvSpPr>
          <p:nvPr>
            <p:ph idx="1"/>
          </p:nvPr>
        </p:nvSpPr>
        <p:spPr>
          <a:xfrm>
            <a:off x="407988" y="2190506"/>
            <a:ext cx="11341100" cy="4336637"/>
          </a:xfrm>
        </p:spPr>
        <p:txBody>
          <a:bodyPr/>
          <a:lstStyle/>
          <a:p>
            <a:r>
              <a:rPr lang="en-GB" dirty="0"/>
              <a:t>Recap: tools elaborated</a:t>
            </a:r>
          </a:p>
          <a:p>
            <a:endParaRPr lang="en-GB" dirty="0"/>
          </a:p>
        </p:txBody>
      </p:sp>
      <p:graphicFrame>
        <p:nvGraphicFramePr>
          <p:cNvPr id="4" name="Diagramm 3"/>
          <p:cNvGraphicFramePr/>
          <p:nvPr>
            <p:extLst>
              <p:ext uri="{D42A27DB-BD31-4B8C-83A1-F6EECF244321}">
                <p14:modId xmlns:p14="http://schemas.microsoft.com/office/powerpoint/2010/main" val="3649842018"/>
              </p:ext>
            </p:extLst>
          </p:nvPr>
        </p:nvGraphicFramePr>
        <p:xfrm>
          <a:off x="743621" y="2836791"/>
          <a:ext cx="9270402" cy="3812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hteck 4">
            <a:extLst>
              <a:ext uri="{FF2B5EF4-FFF2-40B4-BE49-F238E27FC236}">
                <a16:creationId xmlns:a16="http://schemas.microsoft.com/office/drawing/2014/main" id="{7454923F-79E0-E44F-BD57-758E0CA27F4C}"/>
              </a:ext>
            </a:extLst>
          </p:cNvPr>
          <p:cNvSpPr/>
          <p:nvPr/>
        </p:nvSpPr>
        <p:spPr>
          <a:xfrm>
            <a:off x="10520530" y="4776784"/>
            <a:ext cx="1294558" cy="1200329"/>
          </a:xfrm>
          <a:prstGeom prst="rect">
            <a:avLst/>
          </a:prstGeom>
        </p:spPr>
        <p:txBody>
          <a:bodyPr wrap="square">
            <a:spAutoFit/>
          </a:bodyPr>
          <a:lstStyle/>
          <a:p>
            <a:r>
              <a:rPr lang="en-GB" sz="1200" b="1" dirty="0">
                <a:latin typeface="Arial" panose="020B0604020202020204" pitchFamily="34" charset="0"/>
                <a:ea typeface="Verdana" panose="020B0604030504040204" pitchFamily="34" charset="0"/>
                <a:cs typeface="Arial" panose="020B0604020202020204" pitchFamily="34" charset="0"/>
                <a:hlinkClick r:id="rId7"/>
              </a:rPr>
              <a:t>https://danube-region.eu/projects-and-funding/embedding-2021-2027/</a:t>
            </a:r>
            <a:r>
              <a:rPr lang="en-GB" sz="1200" b="1" dirty="0">
                <a:latin typeface="Arial" panose="020B0604020202020204" pitchFamily="34" charset="0"/>
                <a:ea typeface="Verdana" panose="020B0604030504040204" pitchFamily="34" charset="0"/>
                <a:cs typeface="Arial" panose="020B0604020202020204" pitchFamily="34" charset="0"/>
              </a:rPr>
              <a:t> </a:t>
            </a:r>
            <a:endParaRPr lang="de-DE" sz="1200" b="1" dirty="0">
              <a:latin typeface="Arial" panose="020B0604020202020204" pitchFamily="34" charset="0"/>
              <a:cs typeface="Arial" panose="020B0604020202020204" pitchFamily="34" charset="0"/>
            </a:endParaRPr>
          </a:p>
        </p:txBody>
      </p:sp>
      <p:sp>
        <p:nvSpPr>
          <p:cNvPr id="6" name="Rechteck 5">
            <a:extLst>
              <a:ext uri="{FF2B5EF4-FFF2-40B4-BE49-F238E27FC236}">
                <a16:creationId xmlns:a16="http://schemas.microsoft.com/office/drawing/2014/main" id="{791D5535-3546-A345-B5FF-56F834DA64EA}"/>
              </a:ext>
            </a:extLst>
          </p:cNvPr>
          <p:cNvSpPr/>
          <p:nvPr/>
        </p:nvSpPr>
        <p:spPr>
          <a:xfrm>
            <a:off x="10514787" y="3542951"/>
            <a:ext cx="1501805" cy="1200329"/>
          </a:xfrm>
          <a:prstGeom prst="rect">
            <a:avLst/>
          </a:prstGeom>
        </p:spPr>
        <p:txBody>
          <a:bodyPr wrap="square">
            <a:spAutoFit/>
          </a:bodyPr>
          <a:lstStyle/>
          <a:p>
            <a:r>
              <a:rPr lang="en-GB" sz="1200" b="1" dirty="0">
                <a:latin typeface="Arial" panose="020B0604020202020204" pitchFamily="34" charset="0"/>
                <a:ea typeface="Verdana" panose="020B0604030504040204" pitchFamily="34" charset="0"/>
                <a:cs typeface="Arial" panose="020B0604020202020204" pitchFamily="34" charset="0"/>
              </a:rPr>
              <a:t>For EUSDR embedding process and the EUSDR tools elaborated, please visit:</a:t>
            </a:r>
            <a:endParaRPr lang="de-DE" sz="1200" b="1" dirty="0">
              <a:latin typeface="Arial" panose="020B0604020202020204" pitchFamily="34" charset="0"/>
              <a:cs typeface="Arial" panose="020B0604020202020204" pitchFamily="34" charset="0"/>
            </a:endParaRPr>
          </a:p>
        </p:txBody>
      </p:sp>
      <p:pic>
        <p:nvPicPr>
          <p:cNvPr id="7" name="Grafik 6">
            <a:extLst>
              <a:ext uri="{FF2B5EF4-FFF2-40B4-BE49-F238E27FC236}">
                <a16:creationId xmlns:a16="http://schemas.microsoft.com/office/drawing/2014/main" id="{AFCA2245-1DFD-B440-8AEF-552582F697EE}"/>
              </a:ext>
            </a:extLst>
          </p:cNvPr>
          <p:cNvPicPr>
            <a:picLocks noChangeAspect="1"/>
          </p:cNvPicPr>
          <p:nvPr/>
        </p:nvPicPr>
        <p:blipFill>
          <a:blip r:embed="rId8"/>
          <a:stretch>
            <a:fillRect/>
          </a:stretch>
        </p:blipFill>
        <p:spPr>
          <a:xfrm>
            <a:off x="10807809" y="5948041"/>
            <a:ext cx="720000" cy="720000"/>
          </a:xfrm>
          <a:prstGeom prst="rect">
            <a:avLst/>
          </a:prstGeom>
        </p:spPr>
      </p:pic>
      <p:pic>
        <p:nvPicPr>
          <p:cNvPr id="8" name="Grafik 7">
            <a:extLst>
              <a:ext uri="{FF2B5EF4-FFF2-40B4-BE49-F238E27FC236}">
                <a16:creationId xmlns:a16="http://schemas.microsoft.com/office/drawing/2014/main" id="{AFCA2245-1DFD-B440-8AEF-552582F697EE}"/>
              </a:ext>
            </a:extLst>
          </p:cNvPr>
          <p:cNvPicPr>
            <a:picLocks noChangeAspect="1"/>
          </p:cNvPicPr>
          <p:nvPr/>
        </p:nvPicPr>
        <p:blipFill>
          <a:blip r:embed="rId8"/>
          <a:stretch>
            <a:fillRect/>
          </a:stretch>
        </p:blipFill>
        <p:spPr>
          <a:xfrm flipH="1" flipV="1">
            <a:off x="10549032" y="2745677"/>
            <a:ext cx="720000" cy="720000"/>
          </a:xfrm>
          <a:prstGeom prst="rect">
            <a:avLst/>
          </a:prstGeom>
        </p:spPr>
      </p:pic>
    </p:spTree>
    <p:extLst>
      <p:ext uri="{BB962C8B-B14F-4D97-AF65-F5344CB8AC3E}">
        <p14:creationId xmlns:p14="http://schemas.microsoft.com/office/powerpoint/2010/main" val="332851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7"/>
                                        </p:tgtEl>
                                      </p:cBhvr>
                                    </p:animEffect>
                                    <p:animScale>
                                      <p:cBhvr>
                                        <p:cTn id="10"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dirty="0"/>
              <a:t>b. EMBEDDING PROCESS</a:t>
            </a:r>
          </a:p>
        </p:txBody>
      </p:sp>
      <p:sp>
        <p:nvSpPr>
          <p:cNvPr id="3" name="Inhaltsplatzhalter 2"/>
          <p:cNvSpPr>
            <a:spLocks noGrp="1"/>
          </p:cNvSpPr>
          <p:nvPr>
            <p:ph idx="1"/>
          </p:nvPr>
        </p:nvSpPr>
        <p:spPr>
          <a:xfrm>
            <a:off x="407988" y="2209073"/>
            <a:ext cx="11341100" cy="4336637"/>
          </a:xfrm>
        </p:spPr>
        <p:txBody>
          <a:bodyPr/>
          <a:lstStyle/>
          <a:p>
            <a:r>
              <a:rPr lang="en-GB" dirty="0"/>
              <a:t>Where do we stand? What’s next?</a:t>
            </a:r>
          </a:p>
          <a:p>
            <a:pPr marL="0" indent="0">
              <a:buNone/>
            </a:pPr>
            <a:endParaRPr lang="en-GB" dirty="0"/>
          </a:p>
        </p:txBody>
      </p:sp>
      <p:sp>
        <p:nvSpPr>
          <p:cNvPr id="5" name="Textfeld 4"/>
          <p:cNvSpPr txBox="1"/>
          <p:nvPr/>
        </p:nvSpPr>
        <p:spPr>
          <a:xfrm rot="10800000" flipV="1">
            <a:off x="9491788" y="3881619"/>
            <a:ext cx="2514600" cy="276999"/>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 European Commission</a:t>
            </a:r>
          </a:p>
        </p:txBody>
      </p:sp>
      <p:graphicFrame>
        <p:nvGraphicFramePr>
          <p:cNvPr id="6" name="Diagramm 5"/>
          <p:cNvGraphicFramePr/>
          <p:nvPr>
            <p:extLst>
              <p:ext uri="{D42A27DB-BD31-4B8C-83A1-F6EECF244321}">
                <p14:modId xmlns:p14="http://schemas.microsoft.com/office/powerpoint/2010/main" val="416937913"/>
              </p:ext>
            </p:extLst>
          </p:nvPr>
        </p:nvGraphicFramePr>
        <p:xfrm>
          <a:off x="1617898" y="2355829"/>
          <a:ext cx="7873890" cy="4178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feld 6"/>
          <p:cNvSpPr txBox="1"/>
          <p:nvPr/>
        </p:nvSpPr>
        <p:spPr>
          <a:xfrm>
            <a:off x="7389222" y="4731339"/>
            <a:ext cx="3977278" cy="2031325"/>
          </a:xfrm>
          <a:prstGeom prst="rect">
            <a:avLst/>
          </a:prstGeom>
          <a:noFill/>
        </p:spPr>
        <p:txBody>
          <a:bodyPr wrap="square" rtlCol="0">
            <a:spAutoFit/>
          </a:bodyPr>
          <a:lstStyle/>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Further prioritisation of the shortlisted topics</a:t>
            </a: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EUSDR EMBEDDING – FROM WORDS TO ACTION! Discussion Paper on further potential tools and processes for embedding initiated under the SK EUSDR PRESIDENCY</a:t>
            </a: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Work within the MA &amp; programming authorities networks (ERDF/CF &amp; IPA/NDICI)</a:t>
            </a:r>
          </a:p>
        </p:txBody>
      </p:sp>
      <p:sp>
        <p:nvSpPr>
          <p:cNvPr id="9" name="Ellipse 8"/>
          <p:cNvSpPr/>
          <p:nvPr/>
        </p:nvSpPr>
        <p:spPr>
          <a:xfrm>
            <a:off x="2864644" y="5380050"/>
            <a:ext cx="432000" cy="432000"/>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hemeClr val="accent1">
              <a:hueOff val="0"/>
              <a:satOff val="0"/>
              <a:lumOff val="0"/>
              <a:alphaOff val="0"/>
            </a:schemeClr>
          </a:fillRef>
          <a:effectRef idx="0">
            <a:scrgbClr r="0" g="0" b="0"/>
          </a:effectRef>
          <a:fontRef idx="minor">
            <a:schemeClr val="lt1"/>
          </a:fontRef>
        </p:style>
      </p:sp>
      <p:sp>
        <p:nvSpPr>
          <p:cNvPr id="10" name="Ellipse 9"/>
          <p:cNvSpPr/>
          <p:nvPr/>
        </p:nvSpPr>
        <p:spPr>
          <a:xfrm>
            <a:off x="4940468" y="3942618"/>
            <a:ext cx="432000" cy="432000"/>
          </a:xfrm>
          <a:prstGeom prst="ellipse">
            <a:avLst/>
          </a:prstGeom>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rgbClr r="0" g="0" b="0"/>
          </a:fillRef>
          <a:effectRef idx="0">
            <a:scrgbClr r="0" g="0" b="0"/>
          </a:effectRef>
          <a:fontRef idx="minor">
            <a:schemeClr val="lt1"/>
          </a:fontRef>
        </p:style>
      </p:sp>
      <p:sp>
        <p:nvSpPr>
          <p:cNvPr id="11" name="Ellipse 10"/>
          <p:cNvSpPr/>
          <p:nvPr/>
        </p:nvSpPr>
        <p:spPr>
          <a:xfrm>
            <a:off x="6808813" y="3308963"/>
            <a:ext cx="432000" cy="432000"/>
          </a:xfrm>
          <a:prstGeom prst="ellipse">
            <a:avLst/>
          </a:prstGeom>
          <a:solidFill>
            <a:schemeClr val="accent5"/>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hemeClr val="accent1">
              <a:hueOff val="0"/>
              <a:satOff val="0"/>
              <a:lumOff val="0"/>
              <a:alphaOff val="0"/>
            </a:schemeClr>
          </a:fillRef>
          <a:effectRef idx="0">
            <a:scrgbClr r="0" g="0" b="0"/>
          </a:effectRef>
          <a:fontRef idx="minor">
            <a:schemeClr val="lt1"/>
          </a:fontRef>
        </p:style>
      </p:sp>
      <p:sp>
        <p:nvSpPr>
          <p:cNvPr id="12" name="Textfeld 11"/>
          <p:cNvSpPr txBox="1"/>
          <p:nvPr/>
        </p:nvSpPr>
        <p:spPr>
          <a:xfrm>
            <a:off x="1360598" y="3308963"/>
            <a:ext cx="3762965" cy="1384995"/>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Feedback received by NCs after screening the suggested strategic topics for their feasibility and suitability with regards to embedding on the national level in consultation with their programming/ managing authorities </a:t>
            </a:r>
          </a:p>
        </p:txBody>
      </p:sp>
      <p:sp>
        <p:nvSpPr>
          <p:cNvPr id="13" name="Rechteck 12"/>
          <p:cNvSpPr/>
          <p:nvPr/>
        </p:nvSpPr>
        <p:spPr>
          <a:xfrm>
            <a:off x="3618111" y="5404939"/>
            <a:ext cx="2537197" cy="954107"/>
          </a:xfrm>
          <a:prstGeom prst="rect">
            <a:avLst/>
          </a:prstGeom>
        </p:spPr>
        <p:txBody>
          <a:bodyPr wrap="square">
            <a:spAutoFit/>
          </a:bodyPr>
          <a:lstStyle/>
          <a:p>
            <a:r>
              <a:rPr lang="en-GB" sz="1400" dirty="0">
                <a:latin typeface="Arial" panose="020B0604020202020204" pitchFamily="34" charset="0"/>
                <a:cs typeface="Arial" panose="020B0604020202020204" pitchFamily="34" charset="0"/>
              </a:rPr>
              <a:t>Preparation of 3 strategic topics (per PA) and detailed description of each strategic topic (shortlist).</a:t>
            </a:r>
          </a:p>
        </p:txBody>
      </p:sp>
      <p:pic>
        <p:nvPicPr>
          <p:cNvPr id="4" name="Grafik 3" descr="EU Member States Must Support the Recovery of European ..."/>
          <p:cNvPicPr>
            <a:picLocks noChangeAspect="1"/>
          </p:cNvPicPr>
          <p:nvPr/>
        </p:nvPicPr>
        <p:blipFill>
          <a:blip r:embed="rId7">
            <a:clrChange>
              <a:clrFrom>
                <a:srgbClr val="E1F3FF"/>
              </a:clrFrom>
              <a:clrTo>
                <a:srgbClr val="E1F3FF">
                  <a:alpha val="0"/>
                </a:srgbClr>
              </a:clrTo>
            </a:clrChange>
            <a:extLst>
              <a:ext uri="{28A0092B-C50C-407E-A947-70E740481C1C}">
                <a14:useLocalDpi xmlns:a14="http://schemas.microsoft.com/office/drawing/2010/main" val="0"/>
              </a:ext>
            </a:extLst>
          </a:blip>
          <a:stretch>
            <a:fillRect/>
          </a:stretch>
        </p:blipFill>
        <p:spPr>
          <a:xfrm>
            <a:off x="7629768" y="1251585"/>
            <a:ext cx="4512377" cy="3008251"/>
          </a:xfrm>
          <a:prstGeom prst="rect">
            <a:avLst/>
          </a:prstGeom>
        </p:spPr>
      </p:pic>
    </p:spTree>
    <p:extLst>
      <p:ext uri="{BB962C8B-B14F-4D97-AF65-F5344CB8AC3E}">
        <p14:creationId xmlns:p14="http://schemas.microsoft.com/office/powerpoint/2010/main" val="2888210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26" presetClass="emph" presetSubtype="0" fill="hold" nodeType="withEffect">
                                  <p:stCondLst>
                                    <p:cond delay="0"/>
                                  </p:stCondLst>
                                  <p:childTnLst>
                                    <p:animEffect transition="out" filter="fade">
                                      <p:cBhvr>
                                        <p:cTn id="12" dur="500" tmFilter="0, 0; .2, .5; .8, .5; 1, 0"/>
                                        <p:tgtEl>
                                          <p:spTgt spid="9"/>
                                        </p:tgtEl>
                                      </p:cBhvr>
                                    </p:animEffect>
                                    <p:animScale>
                                      <p:cBhvr>
                                        <p:cTn id="13" dur="250" autoRev="1" fill="hold"/>
                                        <p:tgtEl>
                                          <p:spTgt spid="9"/>
                                        </p:tgtEl>
                                      </p:cBhvr>
                                      <p:by x="105000" y="105000"/>
                                    </p:animScale>
                                  </p:childTnLst>
                                </p:cTn>
                              </p:par>
                              <p:par>
                                <p:cTn id="14" presetID="1"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26" presetClass="emph" presetSubtype="0" fill="hold" nodeType="withEffect">
                                  <p:stCondLst>
                                    <p:cond delay="0"/>
                                  </p:stCondLst>
                                  <p:childTnLst>
                                    <p:animEffect transition="out" filter="fade">
                                      <p:cBhvr>
                                        <p:cTn id="21" dur="500" tmFilter="0, 0; .2, .5; .8, .5; 1, 0"/>
                                        <p:tgtEl>
                                          <p:spTgt spid="10"/>
                                        </p:tgtEl>
                                      </p:cBhvr>
                                    </p:animEffect>
                                    <p:animScale>
                                      <p:cBhvr>
                                        <p:cTn id="22" dur="250" autoRev="1" fill="hold"/>
                                        <p:tgtEl>
                                          <p:spTgt spid="10"/>
                                        </p:tgtEl>
                                      </p:cBhvr>
                                      <p:by x="105000" y="105000"/>
                                    </p:animScale>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26" presetClass="emph" presetSubtype="0" fill="hold" nodeType="withEffect">
                                  <p:stCondLst>
                                    <p:cond delay="0"/>
                                  </p:stCondLst>
                                  <p:childTnLst>
                                    <p:animEffect transition="out" filter="fade">
                                      <p:cBhvr>
                                        <p:cTn id="30" dur="500" tmFilter="0, 0; .2, .5; .8, .5; 1, 0"/>
                                        <p:tgtEl>
                                          <p:spTgt spid="11"/>
                                        </p:tgtEl>
                                      </p:cBhvr>
                                    </p:animEffect>
                                    <p:animScale>
                                      <p:cBhvr>
                                        <p:cTn id="31" dur="250" autoRev="1" fill="hold"/>
                                        <p:tgtEl>
                                          <p:spTgt spid="11"/>
                                        </p:tgtEl>
                                      </p:cBhvr>
                                      <p:by x="105000" y="105000"/>
                                    </p:animScale>
                                  </p:childTnLst>
                                </p:cTn>
                              </p:par>
                              <p:par>
                                <p:cTn id="32" presetID="1"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dirty="0"/>
              <a:t>c. MONITORING &amp; EVALUATION</a:t>
            </a:r>
          </a:p>
        </p:txBody>
      </p:sp>
      <p:sp>
        <p:nvSpPr>
          <p:cNvPr id="3" name="Inhaltsplatzhalter 2"/>
          <p:cNvSpPr>
            <a:spLocks noGrp="1"/>
          </p:cNvSpPr>
          <p:nvPr>
            <p:ph idx="1"/>
          </p:nvPr>
        </p:nvSpPr>
        <p:spPr>
          <a:xfrm>
            <a:off x="407988" y="2295938"/>
            <a:ext cx="11515324" cy="4336637"/>
          </a:xfrm>
        </p:spPr>
        <p:txBody>
          <a:bodyPr/>
          <a:lstStyle/>
          <a:p>
            <a:r>
              <a:rPr lang="de-AT" dirty="0"/>
              <a:t>Monitoring </a:t>
            </a:r>
            <a:r>
              <a:rPr lang="de-AT" dirty="0" err="1"/>
              <a:t>of</a:t>
            </a:r>
            <a:r>
              <a:rPr lang="de-AT" dirty="0"/>
              <a:t> </a:t>
            </a:r>
            <a:r>
              <a:rPr lang="de-AT" dirty="0" err="1"/>
              <a:t>the</a:t>
            </a:r>
            <a:r>
              <a:rPr lang="de-AT" dirty="0"/>
              <a:t> Embedding </a:t>
            </a:r>
            <a:r>
              <a:rPr lang="de-AT" dirty="0" err="1"/>
              <a:t>process</a:t>
            </a:r>
            <a:endParaRPr lang="de-AT" dirty="0"/>
          </a:p>
          <a:p>
            <a:pPr marL="0" indent="0">
              <a:buNone/>
            </a:pPr>
            <a:r>
              <a:rPr lang="en-GB" sz="1500" dirty="0"/>
              <a:t>Aim: to depict the EMB outcomes and how EU funds contribute to the development and implementation of the EUSDR – on two levels</a:t>
            </a:r>
          </a:p>
          <a:p>
            <a:pPr marL="0" indent="0">
              <a:buNone/>
            </a:pPr>
            <a:endParaRPr lang="de-AT" dirty="0"/>
          </a:p>
          <a:p>
            <a:endParaRPr lang="en-GB" dirty="0"/>
          </a:p>
        </p:txBody>
      </p:sp>
      <p:sp>
        <p:nvSpPr>
          <p:cNvPr id="6" name="Rechteck 5"/>
          <p:cNvSpPr/>
          <p:nvPr/>
        </p:nvSpPr>
        <p:spPr>
          <a:xfrm>
            <a:off x="2626549" y="6583807"/>
            <a:ext cx="4572000" cy="252633"/>
          </a:xfrm>
          <a:prstGeom prst="rect">
            <a:avLst/>
          </a:prstGeom>
        </p:spPr>
        <p:txBody>
          <a:bodyPr>
            <a:spAutoFit/>
          </a:bodyPr>
          <a:lstStyle/>
          <a:p>
            <a:pPr algn="r">
              <a:lnSpc>
                <a:spcPct val="125000"/>
              </a:lnSpc>
              <a:spcAft>
                <a:spcPts val="0"/>
              </a:spcAft>
            </a:pPr>
            <a:r>
              <a:rPr lang="en-GB" sz="900" i="1" dirty="0">
                <a:latin typeface="Calibri" panose="020F0502020204030204" pitchFamily="34" charset="0"/>
                <a:ea typeface="Calibri" panose="020F0502020204030204" pitchFamily="34" charset="0"/>
                <a:cs typeface="Times New Roman" panose="02020603050405020304" pitchFamily="18" charset="0"/>
              </a:rPr>
              <a:t>Image by the Danube Strategy Point, Source of icons: Flaticon.com</a:t>
            </a:r>
            <a:endParaRPr lang="de-DE" sz="1050" i="1"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7" name="Gruppieren 6"/>
          <p:cNvGrpSpPr/>
          <p:nvPr/>
        </p:nvGrpSpPr>
        <p:grpSpPr>
          <a:xfrm>
            <a:off x="2333166" y="3173356"/>
            <a:ext cx="9019398" cy="3572920"/>
            <a:chOff x="147681" y="3069569"/>
            <a:chExt cx="9019398" cy="3572920"/>
          </a:xfrm>
        </p:grpSpPr>
        <p:grpSp>
          <p:nvGrpSpPr>
            <p:cNvPr id="8" name="Gruppieren 7"/>
            <p:cNvGrpSpPr/>
            <p:nvPr/>
          </p:nvGrpSpPr>
          <p:grpSpPr>
            <a:xfrm>
              <a:off x="147681" y="3176500"/>
              <a:ext cx="4600881" cy="2857599"/>
              <a:chOff x="32538" y="2887750"/>
              <a:chExt cx="4600881" cy="2857599"/>
            </a:xfrm>
          </p:grpSpPr>
          <p:sp>
            <p:nvSpPr>
              <p:cNvPr id="29" name="Ellipse 28"/>
              <p:cNvSpPr/>
              <p:nvPr/>
            </p:nvSpPr>
            <p:spPr>
              <a:xfrm>
                <a:off x="1262035" y="3431464"/>
                <a:ext cx="2190954" cy="211432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nvGrpSpPr>
              <p:cNvPr id="22" name="Gruppieren 21"/>
              <p:cNvGrpSpPr/>
              <p:nvPr/>
            </p:nvGrpSpPr>
            <p:grpSpPr>
              <a:xfrm>
                <a:off x="583155" y="2925265"/>
                <a:ext cx="3303682" cy="2088477"/>
                <a:chOff x="-49502" y="129141"/>
                <a:chExt cx="3304197" cy="2089192"/>
              </a:xfrm>
            </p:grpSpPr>
            <p:pic>
              <p:nvPicPr>
                <p:cNvPr id="26" name="Grafik 2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4551" y="129141"/>
                  <a:ext cx="860425" cy="860425"/>
                </a:xfrm>
                <a:prstGeom prst="rect">
                  <a:avLst/>
                </a:prstGeom>
                <a:solidFill>
                  <a:schemeClr val="bg1"/>
                </a:solidFill>
                <a:ln>
                  <a:noFill/>
                </a:ln>
              </p:spPr>
            </p:pic>
            <p:pic>
              <p:nvPicPr>
                <p:cNvPr id="27" name="Grafik 26" descr="\\WHOFILE204.holding.lokal\CTXPrfFolderRedirect$\helene.schabasser\Downloads\euro.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4915" y="1438553"/>
                  <a:ext cx="779780" cy="779780"/>
                </a:xfrm>
                <a:prstGeom prst="rect">
                  <a:avLst/>
                </a:prstGeom>
                <a:solidFill>
                  <a:schemeClr val="bg1"/>
                </a:solidFill>
                <a:ln>
                  <a:noFill/>
                </a:ln>
              </p:spPr>
            </p:pic>
            <p:pic>
              <p:nvPicPr>
                <p:cNvPr id="28" name="Grafik 27" descr="C:\Users\helene.schabasser\AppData\Local\Temp\209\coordination.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502" y="1278441"/>
                  <a:ext cx="913765" cy="913765"/>
                </a:xfrm>
                <a:prstGeom prst="rect">
                  <a:avLst/>
                </a:prstGeom>
                <a:solidFill>
                  <a:schemeClr val="bg1"/>
                </a:solidFill>
                <a:ln>
                  <a:noFill/>
                </a:ln>
              </p:spPr>
            </p:pic>
          </p:grpSp>
          <p:sp>
            <p:nvSpPr>
              <p:cNvPr id="23" name="Textfeld 2"/>
              <p:cNvSpPr txBox="1">
                <a:spLocks noChangeArrowheads="1"/>
              </p:cNvSpPr>
              <p:nvPr/>
            </p:nvSpPr>
            <p:spPr bwMode="auto">
              <a:xfrm>
                <a:off x="3118847" y="5080423"/>
                <a:ext cx="1514572" cy="664926"/>
              </a:xfrm>
              <a:prstGeom prst="rect">
                <a:avLst/>
              </a:prstGeom>
              <a:noFill/>
              <a:ln w="9525">
                <a:noFill/>
                <a:miter lim="800000"/>
                <a:headEnd/>
                <a:tailEnd/>
              </a:ln>
            </p:spPr>
            <p:txBody>
              <a:bodyPr rot="0" vert="horz" wrap="square" lIns="91440" tIns="45720" rIns="91440" bIns="45720" anchor="t" anchorCtr="0">
                <a:spAutoFit/>
              </a:bodyPr>
              <a:lstStyle/>
              <a:p>
                <a:pPr algn="ctr">
                  <a:lnSpc>
                    <a:spcPct val="115000"/>
                  </a:lnSpc>
                  <a:spcAft>
                    <a:spcPts val="0"/>
                  </a:spcAft>
                </a:pPr>
                <a:r>
                  <a:rPr lang="en-GB" sz="1100" dirty="0">
                    <a:effectLst/>
                    <a:ea typeface="Calibri" panose="020F0502020204030204" pitchFamily="34" charset="0"/>
                    <a:cs typeface="Arial" panose="020B0604020202020204" pitchFamily="34" charset="0"/>
                  </a:rPr>
                  <a:t>Analysis of financial allocations to EUSDR relevant objectives</a:t>
                </a:r>
                <a:endParaRPr lang="de-DE" sz="1100" dirty="0">
                  <a:effectLst/>
                  <a:ea typeface="Times New Roman" panose="02020603050405020304" pitchFamily="18" charset="0"/>
                  <a:cs typeface="Arial" panose="020B0604020202020204" pitchFamily="34" charset="0"/>
                </a:endParaRPr>
              </a:p>
            </p:txBody>
          </p:sp>
          <p:sp>
            <p:nvSpPr>
              <p:cNvPr id="24" name="Textfeld 2"/>
              <p:cNvSpPr txBox="1">
                <a:spLocks noChangeArrowheads="1"/>
              </p:cNvSpPr>
              <p:nvPr/>
            </p:nvSpPr>
            <p:spPr bwMode="auto">
              <a:xfrm>
                <a:off x="50341" y="5070383"/>
                <a:ext cx="1674745" cy="659796"/>
              </a:xfrm>
              <a:prstGeom prst="rect">
                <a:avLst/>
              </a:prstGeom>
              <a:noFill/>
              <a:ln w="9525">
                <a:noFill/>
                <a:miter lim="800000"/>
                <a:headEnd/>
                <a:tailEnd/>
              </a:ln>
            </p:spPr>
            <p:txBody>
              <a:bodyPr rot="0" vert="horz" wrap="square" lIns="91440" tIns="45720" rIns="91440" bIns="45720" anchor="t" anchorCtr="0">
                <a:spAutoFit/>
              </a:bodyPr>
              <a:lstStyle/>
              <a:p>
                <a:pPr algn="ctr">
                  <a:lnSpc>
                    <a:spcPct val="115000"/>
                  </a:lnSpc>
                </a:pPr>
                <a:r>
                  <a:rPr lang="en-GB" sz="1100" dirty="0">
                    <a:ea typeface="Calibri" panose="020F0502020204030204" pitchFamily="34" charset="0"/>
                    <a:cs typeface="Arial" panose="020B0604020202020204" pitchFamily="34" charset="0"/>
                  </a:rPr>
                  <a:t>Reporting by EC, additional input by</a:t>
                </a:r>
                <a:r>
                  <a:rPr lang="en-GB" sz="1100" dirty="0">
                    <a:effectLst/>
                    <a:ea typeface="Calibri" panose="020F0502020204030204" pitchFamily="34" charset="0"/>
                    <a:cs typeface="Arial" panose="020B0604020202020204" pitchFamily="34" charset="0"/>
                  </a:rPr>
                  <a:t> NCs (or external experts)</a:t>
                </a:r>
                <a:endParaRPr lang="de-DE" sz="1100" dirty="0">
                  <a:effectLst/>
                  <a:ea typeface="Times New Roman" panose="02020603050405020304" pitchFamily="18" charset="0"/>
                  <a:cs typeface="Arial" panose="020B0604020202020204" pitchFamily="34" charset="0"/>
                </a:endParaRPr>
              </a:p>
            </p:txBody>
          </p:sp>
          <p:sp>
            <p:nvSpPr>
              <p:cNvPr id="25" name="Textfeld 2"/>
              <p:cNvSpPr txBox="1">
                <a:spLocks noChangeArrowheads="1"/>
              </p:cNvSpPr>
              <p:nvPr/>
            </p:nvSpPr>
            <p:spPr bwMode="auto">
              <a:xfrm>
                <a:off x="32538" y="2887750"/>
                <a:ext cx="1924518" cy="664926"/>
              </a:xfrm>
              <a:prstGeom prst="rect">
                <a:avLst/>
              </a:prstGeom>
              <a:noFill/>
              <a:ln w="9525">
                <a:noFill/>
                <a:miter lim="800000"/>
                <a:headEnd/>
                <a:tailEnd/>
              </a:ln>
            </p:spPr>
            <p:txBody>
              <a:bodyPr rot="0" vert="horz" wrap="square" lIns="91440" tIns="45720" rIns="91440" bIns="45720" anchor="t" anchorCtr="0">
                <a:spAutoFit/>
              </a:bodyPr>
              <a:lstStyle/>
              <a:p>
                <a:pPr algn="ctr">
                  <a:lnSpc>
                    <a:spcPct val="115000"/>
                  </a:lnSpc>
                  <a:spcAft>
                    <a:spcPts val="0"/>
                  </a:spcAft>
                </a:pPr>
                <a:r>
                  <a:rPr lang="en-GB" sz="1100" dirty="0">
                    <a:effectLst/>
                    <a:ea typeface="Calibri" panose="020F0502020204030204" pitchFamily="34" charset="0"/>
                    <a:cs typeface="Arial" panose="020B0604020202020204" pitchFamily="34" charset="0"/>
                  </a:rPr>
                  <a:t>Screening of regulations, Partnership Agreements, EU funding programmes</a:t>
                </a:r>
                <a:endParaRPr lang="de-DE" sz="1100" dirty="0">
                  <a:effectLst/>
                  <a:ea typeface="Times New Roman" panose="02020603050405020304" pitchFamily="18" charset="0"/>
                  <a:cs typeface="Arial" panose="020B0604020202020204" pitchFamily="34" charset="0"/>
                </a:endParaRPr>
              </a:p>
            </p:txBody>
          </p:sp>
        </p:grpSp>
        <p:grpSp>
          <p:nvGrpSpPr>
            <p:cNvPr id="9" name="Gruppieren 8"/>
            <p:cNvGrpSpPr/>
            <p:nvPr/>
          </p:nvGrpSpPr>
          <p:grpSpPr>
            <a:xfrm>
              <a:off x="4914614" y="3069569"/>
              <a:ext cx="4252465" cy="3572920"/>
              <a:chOff x="5131358" y="2848549"/>
              <a:chExt cx="4252465" cy="3572920"/>
            </a:xfrm>
          </p:grpSpPr>
          <p:sp>
            <p:nvSpPr>
              <p:cNvPr id="10" name="Ellipse 9"/>
              <p:cNvSpPr/>
              <p:nvPr/>
            </p:nvSpPr>
            <p:spPr>
              <a:xfrm>
                <a:off x="6009978" y="3431464"/>
                <a:ext cx="2190750" cy="21145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pic>
            <p:nvPicPr>
              <p:cNvPr id="11" name="Grafik 10" descr="C:\Users\helene.schabasser\Downloads\team.png"/>
              <p:cNvPicPr/>
              <p:nvPr/>
            </p:nvPicPr>
            <p:blipFill>
              <a:blip r:embed="rId5">
                <a:extLst>
                  <a:ext uri="{28A0092B-C50C-407E-A947-70E740481C1C}">
                    <a14:useLocalDpi xmlns:a14="http://schemas.microsoft.com/office/drawing/2010/main" val="0"/>
                  </a:ext>
                </a:extLst>
              </a:blip>
              <a:srcRect/>
              <a:stretch>
                <a:fillRect/>
              </a:stretch>
            </p:blipFill>
            <p:spPr bwMode="auto">
              <a:xfrm>
                <a:off x="8015244" y="3968541"/>
                <a:ext cx="981075" cy="981075"/>
              </a:xfrm>
              <a:prstGeom prst="rect">
                <a:avLst/>
              </a:prstGeom>
              <a:solidFill>
                <a:schemeClr val="bg1"/>
              </a:solidFill>
              <a:ln>
                <a:noFill/>
              </a:ln>
            </p:spPr>
          </p:pic>
          <p:pic>
            <p:nvPicPr>
              <p:cNvPr id="12" name="Grafik 11" descr="C:\Users\helene.schabasser\Downloads\megaphone.png"/>
              <p:cNvPicPr/>
              <p:nvPr/>
            </p:nvPicPr>
            <p:blipFill>
              <a:blip r:embed="rId6">
                <a:extLst>
                  <a:ext uri="{28A0092B-C50C-407E-A947-70E740481C1C}">
                    <a14:useLocalDpi xmlns:a14="http://schemas.microsoft.com/office/drawing/2010/main" val="0"/>
                  </a:ext>
                </a:extLst>
              </a:blip>
              <a:srcRect/>
              <a:stretch>
                <a:fillRect/>
              </a:stretch>
            </p:blipFill>
            <p:spPr bwMode="auto">
              <a:xfrm>
                <a:off x="6601957" y="2848549"/>
                <a:ext cx="802005" cy="802005"/>
              </a:xfrm>
              <a:prstGeom prst="rect">
                <a:avLst/>
              </a:prstGeom>
              <a:solidFill>
                <a:schemeClr val="bg1"/>
              </a:solidFill>
              <a:ln>
                <a:noFill/>
              </a:ln>
            </p:spPr>
          </p:pic>
          <p:pic>
            <p:nvPicPr>
              <p:cNvPr id="13" name="Grafik 12" descr="\\WHOFILE204.holding.lokal\CTXPrfFolderRedirect$\helene.schabasser\Downloads\planing.png"/>
              <p:cNvPicPr/>
              <p:nvPr/>
            </p:nvPicPr>
            <p:blipFill>
              <a:blip r:embed="rId7">
                <a:extLst>
                  <a:ext uri="{28A0092B-C50C-407E-A947-70E740481C1C}">
                    <a14:useLocalDpi xmlns:a14="http://schemas.microsoft.com/office/drawing/2010/main" val="0"/>
                  </a:ext>
                </a:extLst>
              </a:blip>
              <a:srcRect/>
              <a:stretch>
                <a:fillRect/>
              </a:stretch>
            </p:blipFill>
            <p:spPr bwMode="auto">
              <a:xfrm>
                <a:off x="5403461" y="3975777"/>
                <a:ext cx="875665" cy="875030"/>
              </a:xfrm>
              <a:prstGeom prst="rect">
                <a:avLst/>
              </a:prstGeom>
              <a:solidFill>
                <a:schemeClr val="bg1"/>
              </a:solidFill>
              <a:ln>
                <a:noFill/>
              </a:ln>
            </p:spPr>
          </p:pic>
          <p:sp>
            <p:nvSpPr>
              <p:cNvPr id="15" name="Textfeld 2"/>
              <p:cNvSpPr txBox="1">
                <a:spLocks noChangeArrowheads="1"/>
              </p:cNvSpPr>
              <p:nvPr/>
            </p:nvSpPr>
            <p:spPr bwMode="auto">
              <a:xfrm>
                <a:off x="5600274" y="5951212"/>
                <a:ext cx="2307150" cy="470257"/>
              </a:xfrm>
              <a:prstGeom prst="rect">
                <a:avLst/>
              </a:prstGeom>
              <a:noFill/>
              <a:ln w="9525">
                <a:noFill/>
                <a:miter lim="800000"/>
                <a:headEnd/>
                <a:tailEnd/>
              </a:ln>
            </p:spPr>
            <p:txBody>
              <a:bodyPr rot="0" vert="horz" wrap="square" lIns="91440" tIns="45720" rIns="91440" bIns="45720" anchor="t" anchorCtr="0">
                <a:spAutoFit/>
              </a:bodyPr>
              <a:lstStyle/>
              <a:p>
                <a:pPr algn="ctr">
                  <a:lnSpc>
                    <a:spcPct val="115000"/>
                  </a:lnSpc>
                </a:pPr>
                <a:r>
                  <a:rPr lang="en-GB" sz="1100" dirty="0">
                    <a:ea typeface="Calibri" panose="020F0502020204030204" pitchFamily="34" charset="0"/>
                    <a:cs typeface="Arial" panose="020B0604020202020204" pitchFamily="34" charset="0"/>
                  </a:rPr>
                  <a:t>Labelling of projects in programme monitoring systems</a:t>
                </a:r>
                <a:endParaRPr lang="de-DE" sz="1100" dirty="0">
                  <a:ea typeface="Calibri" panose="020F0502020204030204" pitchFamily="34" charset="0"/>
                  <a:cs typeface="Arial" panose="020B0604020202020204" pitchFamily="34" charset="0"/>
                </a:endParaRPr>
              </a:p>
            </p:txBody>
          </p:sp>
          <p:sp>
            <p:nvSpPr>
              <p:cNvPr id="16" name="Textfeld 2"/>
              <p:cNvSpPr txBox="1">
                <a:spLocks noChangeArrowheads="1"/>
              </p:cNvSpPr>
              <p:nvPr/>
            </p:nvSpPr>
            <p:spPr bwMode="auto">
              <a:xfrm>
                <a:off x="7449354" y="2955576"/>
                <a:ext cx="1257300" cy="433070"/>
              </a:xfrm>
              <a:prstGeom prst="rect">
                <a:avLst/>
              </a:prstGeom>
              <a:noFill/>
              <a:ln w="9525">
                <a:noFill/>
                <a:miter lim="800000"/>
                <a:headEnd/>
                <a:tailEnd/>
              </a:ln>
            </p:spPr>
            <p:txBody>
              <a:bodyPr rot="0" vert="horz" wrap="square" lIns="91440" tIns="45720" rIns="91440" bIns="45720" anchor="t" anchorCtr="0">
                <a:noAutofit/>
              </a:bodyPr>
              <a:lstStyle/>
              <a:p>
                <a:pPr algn="ctr">
                  <a:lnSpc>
                    <a:spcPct val="115000"/>
                  </a:lnSpc>
                  <a:spcAft>
                    <a:spcPts val="0"/>
                  </a:spcAft>
                </a:pPr>
                <a:r>
                  <a:rPr lang="en-GB" sz="1100" dirty="0">
                    <a:effectLst/>
                    <a:ea typeface="Calibri" panose="020F0502020204030204" pitchFamily="34" charset="0"/>
                    <a:cs typeface="Arial" panose="020B0604020202020204" pitchFamily="34" charset="0"/>
                  </a:rPr>
                  <a:t>Scanning calls for EUSDR relevance</a:t>
                </a:r>
                <a:endParaRPr lang="de-DE" sz="1100" dirty="0">
                  <a:effectLst/>
                  <a:ea typeface="Times New Roman" panose="02020603050405020304" pitchFamily="18" charset="0"/>
                  <a:cs typeface="Arial" panose="020B0604020202020204" pitchFamily="34" charset="0"/>
                </a:endParaRPr>
              </a:p>
            </p:txBody>
          </p:sp>
          <p:sp>
            <p:nvSpPr>
              <p:cNvPr id="17" name="Textfeld 2"/>
              <p:cNvSpPr txBox="1">
                <a:spLocks noChangeArrowheads="1"/>
              </p:cNvSpPr>
              <p:nvPr/>
            </p:nvSpPr>
            <p:spPr bwMode="auto">
              <a:xfrm>
                <a:off x="7816872" y="5130419"/>
                <a:ext cx="1566951" cy="664926"/>
              </a:xfrm>
              <a:prstGeom prst="rect">
                <a:avLst/>
              </a:prstGeom>
              <a:noFill/>
              <a:ln w="9525">
                <a:noFill/>
                <a:miter lim="800000"/>
                <a:headEnd/>
                <a:tailEnd/>
              </a:ln>
            </p:spPr>
            <p:txBody>
              <a:bodyPr rot="0" vert="horz" wrap="square" lIns="91440" tIns="45720" rIns="91440" bIns="45720" anchor="t" anchorCtr="0">
                <a:spAutoFit/>
              </a:bodyPr>
              <a:lstStyle/>
              <a:p>
                <a:pPr algn="ctr">
                  <a:lnSpc>
                    <a:spcPct val="115000"/>
                  </a:lnSpc>
                  <a:spcAft>
                    <a:spcPts val="0"/>
                  </a:spcAft>
                </a:pPr>
                <a:r>
                  <a:rPr lang="en-GB" sz="1100" dirty="0">
                    <a:ea typeface="Calibri" panose="020F0502020204030204" pitchFamily="34" charset="0"/>
                    <a:cs typeface="Arial" panose="020B0604020202020204" pitchFamily="34" charset="0"/>
                  </a:rPr>
                  <a:t>Monitoring of (strategic) projects via PAC reporting tool</a:t>
                </a:r>
                <a:endParaRPr lang="de-DE" sz="1100" dirty="0">
                  <a:ea typeface="Calibri" panose="020F0502020204030204" pitchFamily="34" charset="0"/>
                  <a:cs typeface="Arial" panose="020B0604020202020204" pitchFamily="34" charset="0"/>
                </a:endParaRPr>
              </a:p>
            </p:txBody>
          </p:sp>
          <p:sp>
            <p:nvSpPr>
              <p:cNvPr id="18" name="Textfeld 2"/>
              <p:cNvSpPr txBox="1">
                <a:spLocks noChangeArrowheads="1"/>
              </p:cNvSpPr>
              <p:nvPr/>
            </p:nvSpPr>
            <p:spPr bwMode="auto">
              <a:xfrm>
                <a:off x="5131358" y="4849448"/>
                <a:ext cx="1152075" cy="654685"/>
              </a:xfrm>
              <a:prstGeom prst="rect">
                <a:avLst/>
              </a:prstGeom>
              <a:noFill/>
              <a:ln w="9525">
                <a:noFill/>
                <a:miter lim="800000"/>
                <a:headEnd/>
                <a:tailEnd/>
              </a:ln>
            </p:spPr>
            <p:txBody>
              <a:bodyPr rot="0" vert="horz" wrap="square" lIns="91440" tIns="45720" rIns="91440" bIns="45720" anchor="t" anchorCtr="0">
                <a:noAutofit/>
              </a:bodyPr>
              <a:lstStyle/>
              <a:p>
                <a:pPr algn="ctr">
                  <a:lnSpc>
                    <a:spcPct val="115000"/>
                  </a:lnSpc>
                  <a:spcAft>
                    <a:spcPts val="0"/>
                  </a:spcAft>
                </a:pPr>
                <a:r>
                  <a:rPr lang="en-GB" sz="1100" dirty="0">
                    <a:effectLst/>
                    <a:ea typeface="Calibri" panose="020F0502020204030204" pitchFamily="34" charset="0"/>
                    <a:cs typeface="Arial" panose="020B0604020202020204" pitchFamily="34" charset="0"/>
                  </a:rPr>
                  <a:t>Keep track </a:t>
                </a:r>
                <a:br>
                  <a:rPr lang="en-GB" sz="1100" dirty="0">
                    <a:effectLst/>
                    <a:ea typeface="Calibri" panose="020F0502020204030204" pitchFamily="34" charset="0"/>
                    <a:cs typeface="Arial" panose="020B0604020202020204" pitchFamily="34" charset="0"/>
                  </a:rPr>
                </a:br>
                <a:r>
                  <a:rPr lang="en-GB" sz="1100" dirty="0">
                    <a:effectLst/>
                    <a:ea typeface="Calibri" panose="020F0502020204030204" pitchFamily="34" charset="0"/>
                    <a:cs typeface="Arial" panose="020B0604020202020204" pitchFamily="34" charset="0"/>
                  </a:rPr>
                  <a:t>of programme evaluations</a:t>
                </a:r>
                <a:endParaRPr lang="de-DE" sz="1100" dirty="0">
                  <a:effectLst/>
                  <a:ea typeface="Times New Roman" panose="02020603050405020304" pitchFamily="18" charset="0"/>
                  <a:cs typeface="Arial" panose="020B0604020202020204" pitchFamily="34" charset="0"/>
                </a:endParaRPr>
              </a:p>
            </p:txBody>
          </p:sp>
          <p:sp>
            <p:nvSpPr>
              <p:cNvPr id="19" name="Textfeld 2"/>
              <p:cNvSpPr txBox="1">
                <a:spLocks noChangeArrowheads="1"/>
              </p:cNvSpPr>
              <p:nvPr/>
            </p:nvSpPr>
            <p:spPr bwMode="auto">
              <a:xfrm rot="20651939">
                <a:off x="6526656" y="5440720"/>
                <a:ext cx="605416" cy="351101"/>
              </a:xfrm>
              <a:prstGeom prst="rect">
                <a:avLst/>
              </a:prstGeom>
              <a:solidFill>
                <a:schemeClr val="bg1"/>
              </a:solidFill>
              <a:ln w="9525">
                <a:noFill/>
                <a:miter lim="800000"/>
                <a:headEnd/>
                <a:tailEnd/>
              </a:ln>
            </p:spPr>
            <p:txBody>
              <a:bodyPr rot="0" vert="horz" wrap="square" lIns="91440" tIns="45720" rIns="91440" bIns="45720" anchor="ctr" anchorCtr="0">
                <a:noAutofit/>
              </a:bodyPr>
              <a:lstStyle/>
              <a:p>
                <a:pPr>
                  <a:lnSpc>
                    <a:spcPct val="106000"/>
                  </a:lnSpc>
                  <a:spcAft>
                    <a:spcPts val="800"/>
                  </a:spcAft>
                </a:pPr>
                <a:r>
                  <a:rPr lang="de-AT" sz="1100" b="1" dirty="0">
                    <a:effectLst/>
                    <a:latin typeface="Calibri" panose="020F0502020204030204" pitchFamily="34" charset="0"/>
                    <a:ea typeface="Times New Roman" panose="02020603050405020304" pitchFamily="18" charset="0"/>
                    <a:cs typeface="Times New Roman" panose="02020603050405020304" pitchFamily="18" charset="0"/>
                  </a:rPr>
                  <a:t>EUSDR</a:t>
                </a:r>
                <a:endParaRPr lang="de-DE" sz="1200" dirty="0">
                  <a:effectLst/>
                  <a:latin typeface="Times New Roman" panose="02020603050405020304" pitchFamily="18" charset="0"/>
                  <a:ea typeface="Times New Roman" panose="02020603050405020304" pitchFamily="18" charset="0"/>
                </a:endParaRPr>
              </a:p>
            </p:txBody>
          </p:sp>
          <p:pic>
            <p:nvPicPr>
              <p:cNvPr id="20" name="Grafik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663108">
                <a:off x="6464205" y="5235087"/>
                <a:ext cx="823470" cy="823470"/>
              </a:xfrm>
              <a:prstGeom prst="rect">
                <a:avLst/>
              </a:prstGeom>
            </p:spPr>
          </p:pic>
        </p:grpSp>
      </p:grpSp>
      <p:sp>
        <p:nvSpPr>
          <p:cNvPr id="32" name="Textfeld 2"/>
          <p:cNvSpPr txBox="1">
            <a:spLocks noChangeArrowheads="1"/>
          </p:cNvSpPr>
          <p:nvPr/>
        </p:nvSpPr>
        <p:spPr bwMode="auto">
          <a:xfrm>
            <a:off x="3914073" y="4248009"/>
            <a:ext cx="1523905" cy="1224951"/>
          </a:xfrm>
          <a:prstGeom prst="rect">
            <a:avLst/>
          </a:prstGeom>
          <a:noFill/>
          <a:ln w="9525">
            <a:noFill/>
            <a:miter lim="800000"/>
            <a:headEnd/>
            <a:tailEnd/>
          </a:ln>
        </p:spPr>
        <p:txBody>
          <a:bodyPr rot="0" vert="horz" wrap="square" lIns="91440" tIns="45720" rIns="91440" bIns="45720" anchor="t" anchorCtr="0">
            <a:spAutoFit/>
          </a:bodyPr>
          <a:lstStyle/>
          <a:p>
            <a:pPr algn="ctr">
              <a:lnSpc>
                <a:spcPct val="115000"/>
              </a:lnSpc>
              <a:spcAft>
                <a:spcPts val="0"/>
              </a:spcAft>
            </a:pPr>
            <a:r>
              <a:rPr lang="en-GB" sz="1600" b="1" dirty="0">
                <a:effectLst/>
                <a:ea typeface="Calibri" panose="020F0502020204030204" pitchFamily="34" charset="0"/>
                <a:cs typeface="Arial" panose="020B0604020202020204" pitchFamily="34" charset="0"/>
              </a:rPr>
              <a:t>1.</a:t>
            </a:r>
          </a:p>
          <a:p>
            <a:pPr algn="ctr">
              <a:lnSpc>
                <a:spcPct val="115000"/>
              </a:lnSpc>
              <a:spcAft>
                <a:spcPts val="0"/>
              </a:spcAft>
            </a:pPr>
            <a:r>
              <a:rPr lang="en-GB" sz="1600" b="1" dirty="0">
                <a:effectLst/>
                <a:latin typeface="+mj-lt"/>
                <a:ea typeface="Calibri" panose="020F0502020204030204" pitchFamily="34" charset="0"/>
                <a:cs typeface="Arial" panose="020B0604020202020204" pitchFamily="34" charset="0"/>
              </a:rPr>
              <a:t>Programming phase</a:t>
            </a:r>
          </a:p>
          <a:p>
            <a:pPr algn="ctr">
              <a:lnSpc>
                <a:spcPct val="115000"/>
              </a:lnSpc>
              <a:spcAft>
                <a:spcPts val="0"/>
              </a:spcAft>
            </a:pPr>
            <a:r>
              <a:rPr lang="en-GB" sz="1600" i="1" dirty="0">
                <a:ea typeface="Times New Roman" panose="02020603050405020304" pitchFamily="18" charset="0"/>
                <a:cs typeface="Arial" panose="020B0604020202020204" pitchFamily="34" charset="0"/>
              </a:rPr>
              <a:t>2020-2022</a:t>
            </a:r>
            <a:endParaRPr lang="de-DE" sz="1600" i="1" dirty="0">
              <a:effectLst/>
              <a:ea typeface="Times New Roman" panose="02020603050405020304" pitchFamily="18" charset="0"/>
              <a:cs typeface="Arial" panose="020B0604020202020204" pitchFamily="34" charset="0"/>
            </a:endParaRPr>
          </a:p>
        </p:txBody>
      </p:sp>
      <p:sp>
        <p:nvSpPr>
          <p:cNvPr id="33" name="Textfeld 2"/>
          <p:cNvSpPr txBox="1">
            <a:spLocks noChangeArrowheads="1"/>
          </p:cNvSpPr>
          <p:nvPr/>
        </p:nvSpPr>
        <p:spPr bwMode="auto">
          <a:xfrm>
            <a:off x="8288685" y="4209618"/>
            <a:ext cx="1671336" cy="1200842"/>
          </a:xfrm>
          <a:prstGeom prst="rect">
            <a:avLst/>
          </a:prstGeom>
          <a:noFill/>
          <a:ln w="9525">
            <a:noFill/>
            <a:miter lim="800000"/>
            <a:headEnd/>
            <a:tailEnd/>
          </a:ln>
        </p:spPr>
        <p:txBody>
          <a:bodyPr rot="0" vert="horz" wrap="square" lIns="91440" tIns="45720" rIns="91440" bIns="45720" anchor="t" anchorCtr="0">
            <a:spAutoFit/>
          </a:bodyPr>
          <a:lstStyle/>
          <a:p>
            <a:pPr algn="ctr">
              <a:lnSpc>
                <a:spcPct val="115000"/>
              </a:lnSpc>
              <a:spcAft>
                <a:spcPts val="0"/>
              </a:spcAft>
            </a:pPr>
            <a:r>
              <a:rPr lang="en-GB" sz="1600" b="1" dirty="0">
                <a:effectLst/>
                <a:ea typeface="Calibri" panose="020F0502020204030204" pitchFamily="34" charset="0"/>
                <a:cs typeface="Arial" panose="020B0604020202020204" pitchFamily="34" charset="0"/>
              </a:rPr>
              <a:t>2.</a:t>
            </a:r>
          </a:p>
          <a:p>
            <a:pPr algn="ctr">
              <a:lnSpc>
                <a:spcPct val="115000"/>
              </a:lnSpc>
              <a:spcAft>
                <a:spcPts val="0"/>
              </a:spcAft>
            </a:pPr>
            <a:r>
              <a:rPr lang="en-GB" sz="1600" b="1" dirty="0">
                <a:effectLst/>
                <a:ea typeface="Calibri" panose="020F0502020204030204" pitchFamily="34" charset="0"/>
                <a:cs typeface="Arial" panose="020B0604020202020204" pitchFamily="34" charset="0"/>
              </a:rPr>
              <a:t>Implementation phase</a:t>
            </a:r>
          </a:p>
          <a:p>
            <a:pPr algn="ctr">
              <a:lnSpc>
                <a:spcPct val="115000"/>
              </a:lnSpc>
              <a:spcAft>
                <a:spcPts val="0"/>
              </a:spcAft>
            </a:pPr>
            <a:r>
              <a:rPr lang="en-GB" sz="1600" i="1" dirty="0">
                <a:ea typeface="Times New Roman" panose="02020603050405020304" pitchFamily="18" charset="0"/>
                <a:cs typeface="Arial" panose="020B0604020202020204" pitchFamily="34" charset="0"/>
              </a:rPr>
              <a:t>from 2022</a:t>
            </a:r>
            <a:endParaRPr lang="de-DE" sz="1600" i="1" dirty="0">
              <a:effectLst/>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565744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2"/>
                                        </p:tgtEl>
                                      </p:cBhvr>
                                    </p:animEffect>
                                    <p:animScale>
                                      <p:cBhvr>
                                        <p:cTn id="7" dur="250" autoRev="1" fill="hold"/>
                                        <p:tgtEl>
                                          <p:spTgt spid="3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c. MONITORING &amp; EVALUATION</a:t>
            </a:r>
          </a:p>
        </p:txBody>
      </p:sp>
      <p:sp>
        <p:nvSpPr>
          <p:cNvPr id="3" name="Inhaltsplatzhalter 2"/>
          <p:cNvSpPr>
            <a:spLocks noGrp="1"/>
          </p:cNvSpPr>
          <p:nvPr>
            <p:ph idx="1"/>
          </p:nvPr>
        </p:nvSpPr>
        <p:spPr/>
        <p:txBody>
          <a:bodyPr/>
          <a:lstStyle/>
          <a:p>
            <a:r>
              <a:rPr lang="de-AT" dirty="0"/>
              <a:t>EUSDR Monitoring Tool</a:t>
            </a:r>
            <a:endParaRPr lang="en-GB" dirty="0"/>
          </a:p>
        </p:txBody>
      </p:sp>
      <p:sp>
        <p:nvSpPr>
          <p:cNvPr id="5" name="TextBox 3">
            <a:extLst>
              <a:ext uri="{FF2B5EF4-FFF2-40B4-BE49-F238E27FC236}">
                <a16:creationId xmlns:a16="http://schemas.microsoft.com/office/drawing/2014/main" id="{BF52FC5A-DE91-41F9-BF1A-E4734A6E5D60}"/>
              </a:ext>
            </a:extLst>
          </p:cNvPr>
          <p:cNvSpPr txBox="1"/>
          <p:nvPr/>
        </p:nvSpPr>
        <p:spPr>
          <a:xfrm>
            <a:off x="4415196" y="3229055"/>
            <a:ext cx="7331034" cy="464871"/>
          </a:xfrm>
          <a:prstGeom prst="rect">
            <a:avLst/>
          </a:prstGeom>
          <a:solidFill>
            <a:schemeClr val="bg1"/>
          </a:solidFill>
        </p:spPr>
        <p:txBody>
          <a:bodyPr wrap="square" rtlCol="0">
            <a:spAutoFit/>
          </a:bodyPr>
          <a:lstStyle/>
          <a:p>
            <a:pPr lvl="1">
              <a:lnSpc>
                <a:spcPct val="150000"/>
              </a:lnSpc>
            </a:pPr>
            <a:r>
              <a:rPr lang="en-US" b="1" dirty="0">
                <a:sym typeface="Wingdings" panose="05000000000000000000" pitchFamily="2" charset="2"/>
              </a:rPr>
              <a:t>To be implemented as an online tool from 2022 (once in 2 years)</a:t>
            </a:r>
            <a:endParaRPr lang="en-US" b="1" dirty="0"/>
          </a:p>
        </p:txBody>
      </p:sp>
      <p:graphicFrame>
        <p:nvGraphicFramePr>
          <p:cNvPr id="6" name="Tabelle 5"/>
          <p:cNvGraphicFramePr>
            <a:graphicFrameLocks noGrp="1"/>
          </p:cNvGraphicFramePr>
          <p:nvPr>
            <p:extLst>
              <p:ext uri="{D42A27DB-BD31-4B8C-83A1-F6EECF244321}">
                <p14:modId xmlns:p14="http://schemas.microsoft.com/office/powerpoint/2010/main" val="3591558338"/>
              </p:ext>
            </p:extLst>
          </p:nvPr>
        </p:nvGraphicFramePr>
        <p:xfrm>
          <a:off x="4619500" y="3830856"/>
          <a:ext cx="7126730" cy="2832834"/>
        </p:xfrm>
        <a:graphic>
          <a:graphicData uri="http://schemas.openxmlformats.org/drawingml/2006/table">
            <a:tbl>
              <a:tblPr firstRow="1" bandRow="1">
                <a:tableStyleId>{5C22544A-7EE6-4342-B048-85BDC9FD1C3A}</a:tableStyleId>
              </a:tblPr>
              <a:tblGrid>
                <a:gridCol w="1422662">
                  <a:extLst>
                    <a:ext uri="{9D8B030D-6E8A-4147-A177-3AD203B41FA5}">
                      <a16:colId xmlns:a16="http://schemas.microsoft.com/office/drawing/2014/main" val="3438771887"/>
                    </a:ext>
                  </a:extLst>
                </a:gridCol>
                <a:gridCol w="1269568">
                  <a:extLst>
                    <a:ext uri="{9D8B030D-6E8A-4147-A177-3AD203B41FA5}">
                      <a16:colId xmlns:a16="http://schemas.microsoft.com/office/drawing/2014/main" val="2047928197"/>
                    </a:ext>
                  </a:extLst>
                </a:gridCol>
                <a:gridCol w="1527104">
                  <a:extLst>
                    <a:ext uri="{9D8B030D-6E8A-4147-A177-3AD203B41FA5}">
                      <a16:colId xmlns:a16="http://schemas.microsoft.com/office/drawing/2014/main" val="1679945578"/>
                    </a:ext>
                  </a:extLst>
                </a:gridCol>
                <a:gridCol w="2907396">
                  <a:extLst>
                    <a:ext uri="{9D8B030D-6E8A-4147-A177-3AD203B41FA5}">
                      <a16:colId xmlns:a16="http://schemas.microsoft.com/office/drawing/2014/main" val="4211492486"/>
                    </a:ext>
                  </a:extLst>
                </a:gridCol>
              </a:tblGrid>
              <a:tr h="272887">
                <a:tc gridSpan="2">
                  <a:txBody>
                    <a:bodyPr/>
                    <a:lstStyle/>
                    <a:p>
                      <a:pPr algn="ctr">
                        <a:lnSpc>
                          <a:spcPct val="90000"/>
                        </a:lnSpc>
                      </a:pPr>
                      <a:r>
                        <a:rPr lang="en-GB" sz="1600" dirty="0">
                          <a:effectLst/>
                          <a:latin typeface="+mn-lt"/>
                          <a:cs typeface="Arial" panose="020B0604020202020204" pitchFamily="34" charset="0"/>
                        </a:rPr>
                        <a:t>Reporting Period</a:t>
                      </a:r>
                      <a:endParaRPr lang="de-DE" sz="1600" dirty="0">
                        <a:effectLst/>
                        <a:latin typeface="+mn-lt"/>
                        <a:ea typeface="Times New Roman" panose="02020603050405020304" pitchFamily="18" charset="0"/>
                        <a:cs typeface="Arial" panose="020B0604020202020204" pitchFamily="34" charset="0"/>
                      </a:endParaRPr>
                    </a:p>
                  </a:txBody>
                  <a:tcPr marL="68580" marR="68580" marT="0" marB="0" anchor="ctr"/>
                </a:tc>
                <a:tc hMerge="1">
                  <a:txBody>
                    <a:bodyPr/>
                    <a:lstStyle/>
                    <a:p>
                      <a:endParaRPr lang="de-DE"/>
                    </a:p>
                  </a:txBody>
                  <a:tcPr/>
                </a:tc>
                <a:tc>
                  <a:txBody>
                    <a:bodyPr/>
                    <a:lstStyle/>
                    <a:p>
                      <a:pPr algn="ctr">
                        <a:lnSpc>
                          <a:spcPct val="90000"/>
                        </a:lnSpc>
                      </a:pPr>
                      <a:r>
                        <a:rPr lang="en-GB" sz="1600" dirty="0">
                          <a:effectLst/>
                          <a:latin typeface="+mn-lt"/>
                          <a:cs typeface="Arial" panose="020B0604020202020204" pitchFamily="34" charset="0"/>
                        </a:rPr>
                        <a:t>Released in</a:t>
                      </a:r>
                      <a:endParaRPr lang="de-DE" sz="16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dirty="0">
                          <a:effectLst/>
                          <a:latin typeface="+mn-lt"/>
                          <a:cs typeface="Arial" panose="020B0604020202020204" pitchFamily="34" charset="0"/>
                        </a:rPr>
                        <a:t>Reference</a:t>
                      </a:r>
                      <a:endParaRPr lang="de-DE" sz="16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620838989"/>
                  </a:ext>
                </a:extLst>
              </a:tr>
              <a:tr h="760440">
                <a:tc>
                  <a:txBody>
                    <a:bodyPr/>
                    <a:lstStyle/>
                    <a:p>
                      <a:pPr algn="ctr">
                        <a:lnSpc>
                          <a:spcPct val="90000"/>
                        </a:lnSpc>
                      </a:pPr>
                      <a:r>
                        <a:rPr lang="en-GB" sz="1600" dirty="0">
                          <a:solidFill>
                            <a:schemeClr val="tx1">
                              <a:lumMod val="50000"/>
                              <a:lumOff val="50000"/>
                            </a:schemeClr>
                          </a:solidFill>
                          <a:effectLst/>
                          <a:latin typeface="+mn-lt"/>
                          <a:cs typeface="Arial" panose="020B0604020202020204" pitchFamily="34" charset="0"/>
                        </a:rPr>
                        <a:t>2019</a:t>
                      </a:r>
                      <a:endParaRPr lang="de-DE" sz="1600" dirty="0">
                        <a:solidFill>
                          <a:schemeClr val="tx1">
                            <a:lumMod val="50000"/>
                            <a:lumOff val="50000"/>
                          </a:schemeClr>
                        </a:solidFill>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dirty="0">
                          <a:solidFill>
                            <a:schemeClr val="tx1">
                              <a:lumMod val="50000"/>
                              <a:lumOff val="50000"/>
                            </a:schemeClr>
                          </a:solidFill>
                          <a:effectLst/>
                          <a:latin typeface="+mn-lt"/>
                          <a:cs typeface="Arial" panose="020B0604020202020204" pitchFamily="34" charset="0"/>
                        </a:rPr>
                        <a:t>(1 year)</a:t>
                      </a:r>
                      <a:endParaRPr lang="de-DE" sz="1600" dirty="0">
                        <a:solidFill>
                          <a:schemeClr val="tx1">
                            <a:lumMod val="50000"/>
                            <a:lumOff val="50000"/>
                          </a:schemeClr>
                        </a:solidFill>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dirty="0">
                          <a:solidFill>
                            <a:schemeClr val="tx1">
                              <a:lumMod val="50000"/>
                              <a:lumOff val="50000"/>
                            </a:schemeClr>
                          </a:solidFill>
                          <a:effectLst/>
                          <a:latin typeface="+mn-lt"/>
                          <a:cs typeface="Arial" panose="020B0604020202020204" pitchFamily="34" charset="0"/>
                        </a:rPr>
                        <a:t>2020</a:t>
                      </a:r>
                      <a:endParaRPr lang="de-DE" sz="1600" dirty="0">
                        <a:solidFill>
                          <a:schemeClr val="tx1">
                            <a:lumMod val="50000"/>
                            <a:lumOff val="50000"/>
                          </a:schemeClr>
                        </a:solidFill>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dirty="0">
                          <a:solidFill>
                            <a:schemeClr val="tx1">
                              <a:lumMod val="50000"/>
                              <a:lumOff val="50000"/>
                            </a:schemeClr>
                          </a:solidFill>
                          <a:effectLst/>
                          <a:latin typeface="+mn-lt"/>
                          <a:cs typeface="Arial" panose="020B0604020202020204" pitchFamily="34" charset="0"/>
                        </a:rPr>
                        <a:t>“Old” Action Plan,</a:t>
                      </a:r>
                      <a:br>
                        <a:rPr lang="en-GB" sz="1600" dirty="0">
                          <a:solidFill>
                            <a:schemeClr val="tx1">
                              <a:lumMod val="50000"/>
                              <a:lumOff val="50000"/>
                            </a:schemeClr>
                          </a:solidFill>
                          <a:effectLst/>
                          <a:latin typeface="+mn-lt"/>
                          <a:cs typeface="Arial" panose="020B0604020202020204" pitchFamily="34" charset="0"/>
                        </a:rPr>
                      </a:br>
                      <a:r>
                        <a:rPr lang="en-GB" sz="1600" dirty="0">
                          <a:solidFill>
                            <a:schemeClr val="tx1">
                              <a:lumMod val="50000"/>
                              <a:lumOff val="50000"/>
                            </a:schemeClr>
                          </a:solidFill>
                          <a:effectLst/>
                          <a:latin typeface="+mn-lt"/>
                          <a:cs typeface="Arial" panose="020B0604020202020204" pitchFamily="34" charset="0"/>
                        </a:rPr>
                        <a:t>PAC Reporting unchanged </a:t>
                      </a:r>
                      <a:br>
                        <a:rPr lang="en-GB" sz="1600" dirty="0">
                          <a:solidFill>
                            <a:schemeClr val="tx1">
                              <a:lumMod val="50000"/>
                              <a:lumOff val="50000"/>
                            </a:schemeClr>
                          </a:solidFill>
                          <a:effectLst/>
                          <a:latin typeface="+mn-lt"/>
                          <a:cs typeface="Arial" panose="020B0604020202020204" pitchFamily="34" charset="0"/>
                        </a:rPr>
                      </a:br>
                      <a:r>
                        <a:rPr lang="en-GB" sz="1600" dirty="0">
                          <a:solidFill>
                            <a:schemeClr val="tx1">
                              <a:lumMod val="50000"/>
                              <a:lumOff val="50000"/>
                            </a:schemeClr>
                          </a:solidFill>
                          <a:effectLst/>
                          <a:latin typeface="+mn-lt"/>
                          <a:cs typeface="Arial" panose="020B0604020202020204" pitchFamily="34" charset="0"/>
                        </a:rPr>
                        <a:t>(EC, DTP reporting)</a:t>
                      </a:r>
                      <a:endParaRPr lang="de-DE" sz="1600" dirty="0">
                        <a:solidFill>
                          <a:schemeClr val="tx1">
                            <a:lumMod val="50000"/>
                            <a:lumOff val="50000"/>
                          </a:schemeClr>
                        </a:solidFill>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73910235"/>
                  </a:ext>
                </a:extLst>
              </a:tr>
              <a:tr h="506960">
                <a:tc>
                  <a:txBody>
                    <a:bodyPr/>
                    <a:lstStyle/>
                    <a:p>
                      <a:pPr algn="ctr">
                        <a:lnSpc>
                          <a:spcPct val="90000"/>
                        </a:lnSpc>
                      </a:pPr>
                      <a:r>
                        <a:rPr lang="en-GB" sz="1600" b="1" dirty="0">
                          <a:effectLst/>
                          <a:latin typeface="+mn-lt"/>
                          <a:cs typeface="Arial" panose="020B0604020202020204" pitchFamily="34" charset="0"/>
                        </a:rPr>
                        <a:t>2020–2021</a:t>
                      </a: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b="1" dirty="0">
                          <a:effectLst/>
                          <a:latin typeface="+mn-lt"/>
                          <a:cs typeface="Arial" panose="020B0604020202020204" pitchFamily="34" charset="0"/>
                        </a:rPr>
                        <a:t>(2 years)</a:t>
                      </a: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b="1" dirty="0">
                          <a:effectLst/>
                          <a:latin typeface="+mn-lt"/>
                          <a:cs typeface="Arial" panose="020B0604020202020204" pitchFamily="34" charset="0"/>
                        </a:rPr>
                        <a:t>2022</a:t>
                      </a: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b="1" dirty="0">
                          <a:effectLst/>
                          <a:latin typeface="+mn-lt"/>
                          <a:cs typeface="Arial" panose="020B0604020202020204" pitchFamily="34" charset="0"/>
                        </a:rPr>
                        <a:t>New Action Plan,</a:t>
                      </a:r>
                      <a:br>
                        <a:rPr lang="en-GB" sz="1600" b="1" dirty="0">
                          <a:effectLst/>
                          <a:latin typeface="+mn-lt"/>
                          <a:cs typeface="Arial" panose="020B0604020202020204" pitchFamily="34" charset="0"/>
                        </a:rPr>
                      </a:br>
                      <a:r>
                        <a:rPr lang="en-GB" sz="1600" b="1" dirty="0">
                          <a:effectLst/>
                          <a:latin typeface="+mn-lt"/>
                          <a:cs typeface="Arial" panose="020B0604020202020204" pitchFamily="34" charset="0"/>
                        </a:rPr>
                        <a:t>New PAC Reporting</a:t>
                      </a: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804329171"/>
                  </a:ext>
                </a:extLst>
              </a:tr>
              <a:tr h="506960">
                <a:tc>
                  <a:txBody>
                    <a:bodyPr/>
                    <a:lstStyle/>
                    <a:p>
                      <a:pPr algn="ctr">
                        <a:lnSpc>
                          <a:spcPct val="90000"/>
                        </a:lnSpc>
                      </a:pPr>
                      <a:r>
                        <a:rPr lang="en-GB" sz="1600" b="1" dirty="0">
                          <a:effectLst/>
                          <a:latin typeface="+mn-lt"/>
                          <a:cs typeface="Arial" panose="020B0604020202020204" pitchFamily="34" charset="0"/>
                        </a:rPr>
                        <a:t>2022–2023</a:t>
                      </a: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b="1">
                          <a:effectLst/>
                          <a:latin typeface="+mn-lt"/>
                          <a:cs typeface="Arial" panose="020B0604020202020204" pitchFamily="34" charset="0"/>
                        </a:rPr>
                        <a:t>(2 years)</a:t>
                      </a:r>
                      <a:endParaRPr lang="de-DE" sz="1600" b="1">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b="1">
                          <a:effectLst/>
                          <a:latin typeface="+mn-lt"/>
                          <a:cs typeface="Arial" panose="020B0604020202020204" pitchFamily="34" charset="0"/>
                        </a:rPr>
                        <a:t>2024</a:t>
                      </a:r>
                      <a:endParaRPr lang="de-DE" sz="1600" b="1">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b="1" dirty="0">
                          <a:effectLst/>
                          <a:latin typeface="+mn-lt"/>
                          <a:cs typeface="Arial" panose="020B0604020202020204" pitchFamily="34" charset="0"/>
                        </a:rPr>
                        <a:t>New Action Plan,</a:t>
                      </a:r>
                      <a:br>
                        <a:rPr lang="en-GB" sz="1600" b="1" dirty="0">
                          <a:effectLst/>
                          <a:latin typeface="+mn-lt"/>
                          <a:cs typeface="Arial" panose="020B0604020202020204" pitchFamily="34" charset="0"/>
                        </a:rPr>
                      </a:br>
                      <a:r>
                        <a:rPr lang="en-GB" sz="1600" b="1" dirty="0">
                          <a:effectLst/>
                          <a:latin typeface="+mn-lt"/>
                          <a:cs typeface="Arial" panose="020B0604020202020204" pitchFamily="34" charset="0"/>
                        </a:rPr>
                        <a:t>New PAC Reporting</a:t>
                      </a: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038855537"/>
                  </a:ext>
                </a:extLst>
              </a:tr>
              <a:tr h="506960">
                <a:tc>
                  <a:txBody>
                    <a:bodyPr/>
                    <a:lstStyle/>
                    <a:p>
                      <a:pPr algn="ctr">
                        <a:lnSpc>
                          <a:spcPct val="90000"/>
                        </a:lnSpc>
                      </a:pPr>
                      <a:r>
                        <a:rPr lang="en-GB" sz="1600" b="1" dirty="0">
                          <a:effectLst/>
                          <a:latin typeface="+mn-lt"/>
                          <a:cs typeface="Arial" panose="020B0604020202020204" pitchFamily="34" charset="0"/>
                        </a:rPr>
                        <a:t>2024–2025</a:t>
                      </a: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b="1">
                          <a:effectLst/>
                          <a:latin typeface="+mn-lt"/>
                          <a:cs typeface="Arial" panose="020B0604020202020204" pitchFamily="34" charset="0"/>
                        </a:rPr>
                        <a:t>(2 years)</a:t>
                      </a:r>
                      <a:endParaRPr lang="de-DE" sz="1600" b="1">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b="1" dirty="0">
                          <a:effectLst/>
                          <a:latin typeface="+mn-lt"/>
                          <a:cs typeface="Arial" panose="020B0604020202020204" pitchFamily="34" charset="0"/>
                        </a:rPr>
                        <a:t>2026</a:t>
                      </a: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r>
                        <a:rPr lang="en-GB" sz="1600" b="1" dirty="0">
                          <a:effectLst/>
                          <a:latin typeface="+mn-lt"/>
                          <a:cs typeface="Arial" panose="020B0604020202020204" pitchFamily="34" charset="0"/>
                        </a:rPr>
                        <a:t>New Action Plan,</a:t>
                      </a:r>
                      <a:br>
                        <a:rPr lang="en-GB" sz="1600" b="1" dirty="0">
                          <a:effectLst/>
                          <a:latin typeface="+mn-lt"/>
                          <a:cs typeface="Arial" panose="020B0604020202020204" pitchFamily="34" charset="0"/>
                        </a:rPr>
                      </a:br>
                      <a:r>
                        <a:rPr lang="en-GB" sz="1600" b="1" dirty="0">
                          <a:effectLst/>
                          <a:latin typeface="+mn-lt"/>
                          <a:cs typeface="Arial" panose="020B0604020202020204" pitchFamily="34" charset="0"/>
                        </a:rPr>
                        <a:t>New PAC Reporting</a:t>
                      </a: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532381684"/>
                  </a:ext>
                </a:extLst>
              </a:tr>
              <a:tr h="278627">
                <a:tc>
                  <a:txBody>
                    <a:bodyPr/>
                    <a:lstStyle/>
                    <a:p>
                      <a:pPr algn="ctr">
                        <a:lnSpc>
                          <a:spcPct val="90000"/>
                        </a:lnSpc>
                      </a:pPr>
                      <a:r>
                        <a:rPr lang="de-DE" sz="1600" b="1" dirty="0">
                          <a:effectLst/>
                          <a:latin typeface="+mn-lt"/>
                          <a:ea typeface="Times New Roman" panose="02020603050405020304" pitchFamily="18" charset="0"/>
                          <a:cs typeface="Arial" panose="020B0604020202020204" pitchFamily="34" charset="0"/>
                        </a:rPr>
                        <a:t>…</a:t>
                      </a:r>
                    </a:p>
                  </a:txBody>
                  <a:tcPr marL="68580" marR="68580" marT="0" marB="0" anchor="ctr"/>
                </a:tc>
                <a:tc>
                  <a:txBody>
                    <a:bodyPr/>
                    <a:lstStyle/>
                    <a:p>
                      <a:pPr algn="ctr">
                        <a:lnSpc>
                          <a:spcPct val="90000"/>
                        </a:lnSpc>
                      </a:pP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90000"/>
                        </a:lnSpc>
                      </a:pPr>
                      <a:endParaRPr lang="de-DE" sz="1600" b="1"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569436777"/>
                  </a:ext>
                </a:extLst>
              </a:tr>
            </a:tbl>
          </a:graphicData>
        </a:graphic>
      </p:graphicFrame>
      <p:sp>
        <p:nvSpPr>
          <p:cNvPr id="7" name="TextBox 3">
            <a:extLst>
              <a:ext uri="{FF2B5EF4-FFF2-40B4-BE49-F238E27FC236}">
                <a16:creationId xmlns:a16="http://schemas.microsoft.com/office/drawing/2014/main" id="{BF52FC5A-DE91-41F9-BF1A-E4734A6E5D60}"/>
              </a:ext>
            </a:extLst>
          </p:cNvPr>
          <p:cNvSpPr txBox="1"/>
          <p:nvPr/>
        </p:nvSpPr>
        <p:spPr>
          <a:xfrm>
            <a:off x="546389" y="3693926"/>
            <a:ext cx="3868807" cy="1631216"/>
          </a:xfrm>
          <a:prstGeom prst="rect">
            <a:avLst/>
          </a:prstGeom>
          <a:solidFill>
            <a:schemeClr val="bg1"/>
          </a:solidFill>
        </p:spPr>
        <p:txBody>
          <a:bodyPr wrap="square" rtlCol="0">
            <a:spAutoFit/>
          </a:bodyPr>
          <a:lstStyle/>
          <a:p>
            <a:pPr marL="503238" lvl="2" indent="-342900">
              <a:buFont typeface="Wingdings" panose="05000000000000000000" pitchFamily="2" charset="2"/>
              <a:buChar char="à"/>
            </a:pPr>
            <a:r>
              <a:rPr lang="en-GB" sz="2000" b="1" dirty="0">
                <a:cs typeface="Arial" panose="020B0604020202020204" pitchFamily="34" charset="0"/>
                <a:sym typeface="Wingdings" panose="05000000000000000000" pitchFamily="2" charset="2"/>
              </a:rPr>
              <a:t>one comprehensive Monitoring</a:t>
            </a:r>
          </a:p>
          <a:p>
            <a:pPr marL="503238" lvl="2" indent="-342900">
              <a:buFont typeface="Wingdings" panose="05000000000000000000" pitchFamily="2" charset="2"/>
              <a:buChar char="à"/>
            </a:pPr>
            <a:r>
              <a:rPr lang="en-US" sz="2000" b="1" dirty="0">
                <a:cs typeface="Arial" panose="020B0604020202020204" pitchFamily="34" charset="0"/>
              </a:rPr>
              <a:t>no double reporting</a:t>
            </a:r>
          </a:p>
          <a:p>
            <a:pPr marL="503238" lvl="2" indent="-342900">
              <a:buFont typeface="Wingdings" panose="05000000000000000000" pitchFamily="2" charset="2"/>
              <a:buChar char="à"/>
            </a:pPr>
            <a:r>
              <a:rPr lang="en-US" sz="2000" b="1" dirty="0">
                <a:cs typeface="Arial" panose="020B0604020202020204" pitchFamily="34" charset="0"/>
              </a:rPr>
              <a:t>strategic decision making support tool for NCs</a:t>
            </a:r>
          </a:p>
        </p:txBody>
      </p:sp>
    </p:spTree>
    <p:extLst>
      <p:ext uri="{BB962C8B-B14F-4D97-AF65-F5344CB8AC3E}">
        <p14:creationId xmlns:p14="http://schemas.microsoft.com/office/powerpoint/2010/main" val="895531700"/>
      </p:ext>
    </p:extLst>
  </p:cSld>
  <p:clrMapOvr>
    <a:masterClrMapping/>
  </p:clrMapOvr>
</p:sld>
</file>

<file path=ppt/theme/theme1.xml><?xml version="1.0" encoding="utf-8"?>
<a:theme xmlns:a="http://schemas.openxmlformats.org/drawingml/2006/main" name="Office">
  <a:themeElements>
    <a:clrScheme name="Danube Region">
      <a:dk1>
        <a:srgbClr val="000000"/>
      </a:dk1>
      <a:lt1>
        <a:srgbClr val="FFFFFF"/>
      </a:lt1>
      <a:dk2>
        <a:srgbClr val="44546A"/>
      </a:dk2>
      <a:lt2>
        <a:srgbClr val="E7E6E6"/>
      </a:lt2>
      <a:accent1>
        <a:srgbClr val="0E4193"/>
      </a:accent1>
      <a:accent2>
        <a:srgbClr val="23B0E6"/>
      </a:accent2>
      <a:accent3>
        <a:srgbClr val="93C356"/>
      </a:accent3>
      <a:accent4>
        <a:srgbClr val="D60664"/>
      </a:accent4>
      <a:accent5>
        <a:srgbClr val="F28800"/>
      </a:accent5>
      <a:accent6>
        <a:srgbClr val="DCC601"/>
      </a:accent6>
      <a:hlink>
        <a:srgbClr val="B0348D"/>
      </a:hlink>
      <a:folHlink>
        <a:srgbClr val="B034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re template" id="{65F36892-B64D-9F4D-82E8-4FA9757A491D}" vid="{9B1CAFDA-E9B7-4C4D-8188-DE1579A1D903}"/>
    </a:ext>
  </a:extLst>
</a:theme>
</file>

<file path=ppt/theme/theme2.xml><?xml version="1.0" encoding="utf-8"?>
<a:theme xmlns:a="http://schemas.openxmlformats.org/drawingml/2006/main" name="1_Office Theme">
  <a:themeElements>
    <a:clrScheme name="Blau">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Template>
  <TotalTime>11056</TotalTime>
  <Words>2598</Words>
  <Application>Microsoft Office PowerPoint</Application>
  <PresentationFormat>Widescreen</PresentationFormat>
  <Paragraphs>308</Paragraphs>
  <Slides>23</Slides>
  <Notes>3</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23</vt:i4>
      </vt:variant>
    </vt:vector>
  </HeadingPairs>
  <TitlesOfParts>
    <vt:vector size="37" baseType="lpstr">
      <vt:lpstr>맑은 고딕</vt:lpstr>
      <vt:lpstr>ＭＳ Ｐゴシック</vt:lpstr>
      <vt:lpstr>Arial</vt:lpstr>
      <vt:lpstr>Calibri</vt:lpstr>
      <vt:lpstr>Calibri </vt:lpstr>
      <vt:lpstr>Calibri Light</vt:lpstr>
      <vt:lpstr>Neutra Text</vt:lpstr>
      <vt:lpstr>NeutraText-Bold</vt:lpstr>
      <vt:lpstr>NeutraText-BookItalicAlt</vt:lpstr>
      <vt:lpstr>Times New Roman</vt:lpstr>
      <vt:lpstr>Verdana</vt:lpstr>
      <vt:lpstr>Wingdings</vt:lpstr>
      <vt:lpstr>Office</vt:lpstr>
      <vt:lpstr>1_Office Theme</vt:lpstr>
      <vt:lpstr>PowerPoint Presentation</vt:lpstr>
      <vt:lpstr>PowerPoint Presentation</vt:lpstr>
      <vt:lpstr>PowerPoint Presentation</vt:lpstr>
      <vt:lpstr>a. SUPPORT FOR PACS, NCS &amp; EUSDR PCY</vt:lpstr>
      <vt:lpstr>b. EMBEDDING PROCESS</vt:lpstr>
      <vt:lpstr>b. EMBEDDING PROCESS</vt:lpstr>
      <vt:lpstr>b. EMBEDDING PROCESS</vt:lpstr>
      <vt:lpstr>c. MONITORING &amp; EVALUATION</vt:lpstr>
      <vt:lpstr>c. MONITORING &amp; EVALUATION</vt:lpstr>
      <vt:lpstr>c. MONITORING &amp; EVALUATION</vt:lpstr>
      <vt:lpstr>d. COMMUNICATION</vt:lpstr>
      <vt:lpstr>d. COMMUNICATION</vt:lpstr>
      <vt:lpstr>d. Communication</vt:lpstr>
      <vt:lpstr>d. Communication</vt:lpstr>
      <vt:lpstr>d. Communication</vt:lpstr>
      <vt:lpstr>e. Capacity Building</vt:lpstr>
      <vt:lpstr>f. What‘s next?</vt:lpstr>
      <vt:lpstr>f. What‘s next?</vt:lpstr>
      <vt:lpstr>f. What‘s next?</vt:lpstr>
      <vt:lpstr>f. What‘s next?</vt:lpstr>
      <vt:lpstr>f. What‘s next?</vt:lpstr>
      <vt:lpstr>f. What‘s next?</vt:lpstr>
      <vt:lpstr>PowerPoint Presentation</vt:lpstr>
    </vt:vector>
  </TitlesOfParts>
  <Company>WH IT Services GmbH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Lenz Katharina</dc:creator>
  <cp:lastModifiedBy>Mihaela Florea</cp:lastModifiedBy>
  <cp:revision>47</cp:revision>
  <cp:lastPrinted>2021-05-27T06:18:28Z</cp:lastPrinted>
  <dcterms:created xsi:type="dcterms:W3CDTF">2021-04-13T09:45:59Z</dcterms:created>
  <dcterms:modified xsi:type="dcterms:W3CDTF">2021-06-03T06:17:34Z</dcterms:modified>
</cp:coreProperties>
</file>